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sldIdLst>
    <p:sldId id="271" r:id="rId2"/>
    <p:sldId id="257" r:id="rId3"/>
    <p:sldId id="258" r:id="rId4"/>
    <p:sldId id="282" r:id="rId5"/>
    <p:sldId id="275" r:id="rId6"/>
    <p:sldId id="285" r:id="rId7"/>
    <p:sldId id="259" r:id="rId8"/>
    <p:sldId id="268" r:id="rId9"/>
    <p:sldId id="283" r:id="rId10"/>
    <p:sldId id="263" r:id="rId11"/>
    <p:sldId id="298" r:id="rId12"/>
    <p:sldId id="288" r:id="rId13"/>
    <p:sldId id="277" r:id="rId14"/>
    <p:sldId id="284" r:id="rId15"/>
    <p:sldId id="281" r:id="rId16"/>
    <p:sldId id="280" r:id="rId17"/>
    <p:sldId id="260" r:id="rId18"/>
    <p:sldId id="295" r:id="rId19"/>
    <p:sldId id="279" r:id="rId20"/>
    <p:sldId id="261" r:id="rId21"/>
    <p:sldId id="287" r:id="rId22"/>
    <p:sldId id="296" r:id="rId23"/>
    <p:sldId id="297" r:id="rId24"/>
    <p:sldId id="289" r:id="rId25"/>
    <p:sldId id="290" r:id="rId26"/>
    <p:sldId id="292" r:id="rId27"/>
    <p:sldId id="293" r:id="rId28"/>
    <p:sldId id="286" r:id="rId29"/>
    <p:sldId id="272" r:id="rId30"/>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771"/>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2841" autoAdjust="0"/>
  </p:normalViewPr>
  <p:slideViewPr>
    <p:cSldViewPr snapToGrid="0" showGuides="1">
      <p:cViewPr varScale="1">
        <p:scale>
          <a:sx n="63" d="100"/>
          <a:sy n="63" d="100"/>
        </p:scale>
        <p:origin x="936" y="72"/>
      </p:cViewPr>
      <p:guideLst>
        <p:guide orient="horz" pos="2160"/>
        <p:guide pos="3840"/>
      </p:guideLst>
    </p:cSldViewPr>
  </p:slideViewPr>
  <p:outlineViewPr>
    <p:cViewPr>
      <p:scale>
        <a:sx n="33" d="100"/>
        <a:sy n="33" d="100"/>
      </p:scale>
      <p:origin x="0" y="-810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ata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EB82CC-1A6D-40FC-8A50-C056D9B264D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9D47F9C-BC1C-4EAB-86BD-A4DFC9BE5531}">
      <dgm:prSet custT="1"/>
      <dgm:spPr/>
      <dgm:t>
        <a:bodyPr/>
        <a:lstStyle/>
        <a:p>
          <a:pPr>
            <a:lnSpc>
              <a:spcPct val="100000"/>
            </a:lnSpc>
          </a:pPr>
          <a:r>
            <a:rPr lang="fr-CA" sz="2800" dirty="0"/>
            <a:t>Formulaire 365</a:t>
          </a:r>
          <a:endParaRPr lang="en-US" sz="2800" dirty="0"/>
        </a:p>
      </dgm:t>
    </dgm:pt>
    <dgm:pt modelId="{5193E5B7-C8D6-49EF-AAC4-EEADA530C35F}" type="parTrans" cxnId="{0F5A59F3-48EA-47A9-A61E-D4EDEA48E15A}">
      <dgm:prSet/>
      <dgm:spPr/>
      <dgm:t>
        <a:bodyPr/>
        <a:lstStyle/>
        <a:p>
          <a:endParaRPr lang="en-US"/>
        </a:p>
      </dgm:t>
    </dgm:pt>
    <dgm:pt modelId="{2ADE5ED6-D372-4863-91A9-19BCDA9AE0B6}" type="sibTrans" cxnId="{0F5A59F3-48EA-47A9-A61E-D4EDEA48E15A}">
      <dgm:prSet/>
      <dgm:spPr/>
      <dgm:t>
        <a:bodyPr/>
        <a:lstStyle/>
        <a:p>
          <a:endParaRPr lang="en-US"/>
        </a:p>
      </dgm:t>
    </dgm:pt>
    <dgm:pt modelId="{B3BE601F-0E14-4BD3-96C2-534ADB19F66D}">
      <dgm:prSet custT="1"/>
      <dgm:spPr/>
      <dgm:t>
        <a:bodyPr/>
        <a:lstStyle/>
        <a:p>
          <a:pPr>
            <a:lnSpc>
              <a:spcPct val="100000"/>
            </a:lnSpc>
          </a:pPr>
          <a:r>
            <a:rPr lang="fr-CA" sz="2000" dirty="0"/>
            <a:t>Modification de la date de production du formulaire qui passe du 1</a:t>
          </a:r>
          <a:r>
            <a:rPr lang="fr-CA" sz="2000" baseline="30000" dirty="0"/>
            <a:t>er</a:t>
          </a:r>
          <a:r>
            <a:rPr lang="fr-CA" sz="2000" dirty="0"/>
            <a:t> août au 30 juin précédent de la nouvelle année colombienne, exemple : 30 juin 2022 pour l’année 2022/2023.</a:t>
          </a:r>
          <a:endParaRPr lang="en-US" sz="2000" dirty="0"/>
        </a:p>
      </dgm:t>
    </dgm:pt>
    <dgm:pt modelId="{126561C1-A08E-4B6E-95FD-283DACA65CB9}" type="parTrans" cxnId="{75621F5A-1C15-442F-BAA9-2DFCF68AB969}">
      <dgm:prSet/>
      <dgm:spPr/>
      <dgm:t>
        <a:bodyPr/>
        <a:lstStyle/>
        <a:p>
          <a:endParaRPr lang="en-US"/>
        </a:p>
      </dgm:t>
    </dgm:pt>
    <dgm:pt modelId="{5AE9FD28-ED58-48BC-A258-DFB135FDC7F0}" type="sibTrans" cxnId="{75621F5A-1C15-442F-BAA9-2DFCF68AB969}">
      <dgm:prSet/>
      <dgm:spPr/>
      <dgm:t>
        <a:bodyPr/>
        <a:lstStyle/>
        <a:p>
          <a:endParaRPr lang="en-US"/>
        </a:p>
      </dgm:t>
    </dgm:pt>
    <dgm:pt modelId="{3E32066C-9AC7-4185-AC4F-3A1519BA634E}" type="pres">
      <dgm:prSet presAssocID="{1CEB82CC-1A6D-40FC-8A50-C056D9B264D4}" presName="root" presStyleCnt="0">
        <dgm:presLayoutVars>
          <dgm:dir/>
          <dgm:resizeHandles val="exact"/>
        </dgm:presLayoutVars>
      </dgm:prSet>
      <dgm:spPr/>
    </dgm:pt>
    <dgm:pt modelId="{EB7C0929-6A7B-42BF-A3E9-95B1EC984716}" type="pres">
      <dgm:prSet presAssocID="{39D47F9C-BC1C-4EAB-86BD-A4DFC9BE5531}" presName="compNode" presStyleCnt="0"/>
      <dgm:spPr/>
    </dgm:pt>
    <dgm:pt modelId="{F588FB2C-77FA-4056-8F61-81592544C29D}" type="pres">
      <dgm:prSet presAssocID="{39D47F9C-BC1C-4EAB-86BD-A4DFC9BE5531}" presName="bgRect" presStyleLbl="bgShp" presStyleIdx="0" presStyleCnt="2"/>
      <dgm:spPr>
        <a:solidFill>
          <a:schemeClr val="accent1"/>
        </a:solidFill>
      </dgm:spPr>
    </dgm:pt>
    <dgm:pt modelId="{65239C91-865B-4E51-809B-FB8247A48A2B}" type="pres">
      <dgm:prSet presAssocID="{39D47F9C-BC1C-4EAB-86BD-A4DFC9BE553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1EF88168-C0BA-4A0A-8C23-70DCE7847C1B}" type="pres">
      <dgm:prSet presAssocID="{39D47F9C-BC1C-4EAB-86BD-A4DFC9BE5531}" presName="spaceRect" presStyleCnt="0"/>
      <dgm:spPr/>
    </dgm:pt>
    <dgm:pt modelId="{622355F0-48BB-4130-B415-3135A1E95765}" type="pres">
      <dgm:prSet presAssocID="{39D47F9C-BC1C-4EAB-86BD-A4DFC9BE5531}" presName="parTx" presStyleLbl="revTx" presStyleIdx="0" presStyleCnt="2">
        <dgm:presLayoutVars>
          <dgm:chMax val="0"/>
          <dgm:chPref val="0"/>
        </dgm:presLayoutVars>
      </dgm:prSet>
      <dgm:spPr/>
    </dgm:pt>
    <dgm:pt modelId="{EC04DC63-5AE9-4554-9DD0-B3E00C8DBD5A}" type="pres">
      <dgm:prSet presAssocID="{2ADE5ED6-D372-4863-91A9-19BCDA9AE0B6}" presName="sibTrans" presStyleCnt="0"/>
      <dgm:spPr/>
    </dgm:pt>
    <dgm:pt modelId="{EC8B30C4-B50F-4F46-BC4B-7F02B449FE7A}" type="pres">
      <dgm:prSet presAssocID="{B3BE601F-0E14-4BD3-96C2-534ADB19F66D}" presName="compNode" presStyleCnt="0"/>
      <dgm:spPr/>
    </dgm:pt>
    <dgm:pt modelId="{44A75F8B-2665-48AA-A794-5FEAD4CA2D56}" type="pres">
      <dgm:prSet presAssocID="{B3BE601F-0E14-4BD3-96C2-534ADB19F66D}" presName="bgRect" presStyleLbl="bgShp" presStyleIdx="1" presStyleCnt="2"/>
      <dgm:spPr>
        <a:solidFill>
          <a:schemeClr val="accent1"/>
        </a:solidFill>
      </dgm:spPr>
    </dgm:pt>
    <dgm:pt modelId="{6BCE6A91-9C34-4E32-BCC9-8545D1C8CAE8}" type="pres">
      <dgm:prSet presAssocID="{B3BE601F-0E14-4BD3-96C2-534ADB19F66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che"/>
        </a:ext>
      </dgm:extLst>
    </dgm:pt>
    <dgm:pt modelId="{721D3E54-0F59-4EEF-ACC1-C5D8AE8456FF}" type="pres">
      <dgm:prSet presAssocID="{B3BE601F-0E14-4BD3-96C2-534ADB19F66D}" presName="spaceRect" presStyleCnt="0"/>
      <dgm:spPr/>
    </dgm:pt>
    <dgm:pt modelId="{EC3CF866-8EDD-4339-937F-80E021703078}" type="pres">
      <dgm:prSet presAssocID="{B3BE601F-0E14-4BD3-96C2-534ADB19F66D}" presName="parTx" presStyleLbl="revTx" presStyleIdx="1" presStyleCnt="2" custScaleX="112404">
        <dgm:presLayoutVars>
          <dgm:chMax val="0"/>
          <dgm:chPref val="0"/>
        </dgm:presLayoutVars>
      </dgm:prSet>
      <dgm:spPr/>
    </dgm:pt>
  </dgm:ptLst>
  <dgm:cxnLst>
    <dgm:cxn modelId="{FB25BD49-8B23-4B2E-9E18-B224B463FF20}" type="presOf" srcId="{B3BE601F-0E14-4BD3-96C2-534ADB19F66D}" destId="{EC3CF866-8EDD-4339-937F-80E021703078}" srcOrd="0" destOrd="0" presId="urn:microsoft.com/office/officeart/2018/2/layout/IconVerticalSolidList"/>
    <dgm:cxn modelId="{75621F5A-1C15-442F-BAA9-2DFCF68AB969}" srcId="{1CEB82CC-1A6D-40FC-8A50-C056D9B264D4}" destId="{B3BE601F-0E14-4BD3-96C2-534ADB19F66D}" srcOrd="1" destOrd="0" parTransId="{126561C1-A08E-4B6E-95FD-283DACA65CB9}" sibTransId="{5AE9FD28-ED58-48BC-A258-DFB135FDC7F0}"/>
    <dgm:cxn modelId="{49DC47A5-F23A-4019-9444-643F93BA03AE}" type="presOf" srcId="{1CEB82CC-1A6D-40FC-8A50-C056D9B264D4}" destId="{3E32066C-9AC7-4185-AC4F-3A1519BA634E}" srcOrd="0" destOrd="0" presId="urn:microsoft.com/office/officeart/2018/2/layout/IconVerticalSolidList"/>
    <dgm:cxn modelId="{ECDC8CCC-BE63-48A5-9C55-2FEDCF391B31}" type="presOf" srcId="{39D47F9C-BC1C-4EAB-86BD-A4DFC9BE5531}" destId="{622355F0-48BB-4130-B415-3135A1E95765}" srcOrd="0" destOrd="0" presId="urn:microsoft.com/office/officeart/2018/2/layout/IconVerticalSolidList"/>
    <dgm:cxn modelId="{0F5A59F3-48EA-47A9-A61E-D4EDEA48E15A}" srcId="{1CEB82CC-1A6D-40FC-8A50-C056D9B264D4}" destId="{39D47F9C-BC1C-4EAB-86BD-A4DFC9BE5531}" srcOrd="0" destOrd="0" parTransId="{5193E5B7-C8D6-49EF-AAC4-EEADA530C35F}" sibTransId="{2ADE5ED6-D372-4863-91A9-19BCDA9AE0B6}"/>
    <dgm:cxn modelId="{0A54172B-A958-45D3-AB3A-5E05E5A92C41}" type="presParOf" srcId="{3E32066C-9AC7-4185-AC4F-3A1519BA634E}" destId="{EB7C0929-6A7B-42BF-A3E9-95B1EC984716}" srcOrd="0" destOrd="0" presId="urn:microsoft.com/office/officeart/2018/2/layout/IconVerticalSolidList"/>
    <dgm:cxn modelId="{7C4C83E0-33DE-4148-937A-B43CBCFD2494}" type="presParOf" srcId="{EB7C0929-6A7B-42BF-A3E9-95B1EC984716}" destId="{F588FB2C-77FA-4056-8F61-81592544C29D}" srcOrd="0" destOrd="0" presId="urn:microsoft.com/office/officeart/2018/2/layout/IconVerticalSolidList"/>
    <dgm:cxn modelId="{349BB8E5-E8CD-4276-AF8B-3A2838D63B1F}" type="presParOf" srcId="{EB7C0929-6A7B-42BF-A3E9-95B1EC984716}" destId="{65239C91-865B-4E51-809B-FB8247A48A2B}" srcOrd="1" destOrd="0" presId="urn:microsoft.com/office/officeart/2018/2/layout/IconVerticalSolidList"/>
    <dgm:cxn modelId="{8175BBC9-2D4B-4ADC-9343-034019DCAD6C}" type="presParOf" srcId="{EB7C0929-6A7B-42BF-A3E9-95B1EC984716}" destId="{1EF88168-C0BA-4A0A-8C23-70DCE7847C1B}" srcOrd="2" destOrd="0" presId="urn:microsoft.com/office/officeart/2018/2/layout/IconVerticalSolidList"/>
    <dgm:cxn modelId="{D1CA4C48-AE5C-4445-9EFB-1322B0FE2E97}" type="presParOf" srcId="{EB7C0929-6A7B-42BF-A3E9-95B1EC984716}" destId="{622355F0-48BB-4130-B415-3135A1E95765}" srcOrd="3" destOrd="0" presId="urn:microsoft.com/office/officeart/2018/2/layout/IconVerticalSolidList"/>
    <dgm:cxn modelId="{D3FF3E43-715F-4B86-A749-85F9160A2C95}" type="presParOf" srcId="{3E32066C-9AC7-4185-AC4F-3A1519BA634E}" destId="{EC04DC63-5AE9-4554-9DD0-B3E00C8DBD5A}" srcOrd="1" destOrd="0" presId="urn:microsoft.com/office/officeart/2018/2/layout/IconVerticalSolidList"/>
    <dgm:cxn modelId="{4698E9DA-CE72-4E43-8B54-C83054112527}" type="presParOf" srcId="{3E32066C-9AC7-4185-AC4F-3A1519BA634E}" destId="{EC8B30C4-B50F-4F46-BC4B-7F02B449FE7A}" srcOrd="2" destOrd="0" presId="urn:microsoft.com/office/officeart/2018/2/layout/IconVerticalSolidList"/>
    <dgm:cxn modelId="{F99B6338-4B97-40B9-8A12-B5BD7EFC05AB}" type="presParOf" srcId="{EC8B30C4-B50F-4F46-BC4B-7F02B449FE7A}" destId="{44A75F8B-2665-48AA-A794-5FEAD4CA2D56}" srcOrd="0" destOrd="0" presId="urn:microsoft.com/office/officeart/2018/2/layout/IconVerticalSolidList"/>
    <dgm:cxn modelId="{B4735A78-66C5-4AD2-9B6D-13F4385FBA77}" type="presParOf" srcId="{EC8B30C4-B50F-4F46-BC4B-7F02B449FE7A}" destId="{6BCE6A91-9C34-4E32-BCC9-8545D1C8CAE8}" srcOrd="1" destOrd="0" presId="urn:microsoft.com/office/officeart/2018/2/layout/IconVerticalSolidList"/>
    <dgm:cxn modelId="{8065D935-571C-46EA-AB63-1A108F035504}" type="presParOf" srcId="{EC8B30C4-B50F-4F46-BC4B-7F02B449FE7A}" destId="{721D3E54-0F59-4EEF-ACC1-C5D8AE8456FF}" srcOrd="2" destOrd="0" presId="urn:microsoft.com/office/officeart/2018/2/layout/IconVerticalSolidList"/>
    <dgm:cxn modelId="{E95CD416-E35F-4283-BAE2-D2A1B29D419A}" type="presParOf" srcId="{EC8B30C4-B50F-4F46-BC4B-7F02B449FE7A}" destId="{EC3CF866-8EDD-4339-937F-80E02170307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5FE882-25BB-4972-A1BD-EAD972041C3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CAAF21E-D051-4441-BE51-EA6D9712BFFF}">
      <dgm:prSet custT="1"/>
      <dgm:spPr/>
      <dgm:t>
        <a:bodyPr/>
        <a:lstStyle/>
        <a:p>
          <a:r>
            <a:rPr lang="fr-CA" sz="2800" dirty="0"/>
            <a:t>Table rondes</a:t>
          </a:r>
          <a:endParaRPr lang="en-US" sz="2800" dirty="0"/>
        </a:p>
      </dgm:t>
    </dgm:pt>
    <dgm:pt modelId="{81C87217-B1F9-4E87-9F83-773F7403F739}" type="parTrans" cxnId="{69C71D33-1F97-4EBB-A514-2A9183E70DCA}">
      <dgm:prSet/>
      <dgm:spPr/>
      <dgm:t>
        <a:bodyPr/>
        <a:lstStyle/>
        <a:p>
          <a:endParaRPr lang="en-US"/>
        </a:p>
      </dgm:t>
    </dgm:pt>
    <dgm:pt modelId="{7F3966FD-7EE1-42F0-9BB7-821F6BB75841}" type="sibTrans" cxnId="{69C71D33-1F97-4EBB-A514-2A9183E70DCA}">
      <dgm:prSet/>
      <dgm:spPr/>
      <dgm:t>
        <a:bodyPr/>
        <a:lstStyle/>
        <a:p>
          <a:endParaRPr lang="en-US"/>
        </a:p>
      </dgm:t>
    </dgm:pt>
    <dgm:pt modelId="{37C96F7B-CC11-4C66-9E7E-96940E06910F}">
      <dgm:prSet custT="1"/>
      <dgm:spPr/>
      <dgm:t>
        <a:bodyPr/>
        <a:lstStyle/>
        <a:p>
          <a:r>
            <a:rPr lang="fr-CA" sz="2000" dirty="0"/>
            <a:t>Fusion des formulaires 2629 et 2630 dans un nouveau formulaire 2629, du le 30 juin. Le formulaire 2630 est disparu de la circulation.</a:t>
          </a:r>
          <a:endParaRPr lang="en-US" sz="2000" dirty="0"/>
        </a:p>
      </dgm:t>
    </dgm:pt>
    <dgm:pt modelId="{104B234E-3BB0-4282-BB23-80537875652B}" type="parTrans" cxnId="{1D06822F-2FE5-46FB-B173-57FA8F23CE64}">
      <dgm:prSet/>
      <dgm:spPr/>
      <dgm:t>
        <a:bodyPr/>
        <a:lstStyle/>
        <a:p>
          <a:endParaRPr lang="en-US"/>
        </a:p>
      </dgm:t>
    </dgm:pt>
    <dgm:pt modelId="{D671D99B-6125-4FC3-A0A0-8F76B6523D0A}" type="sibTrans" cxnId="{1D06822F-2FE5-46FB-B173-57FA8F23CE64}">
      <dgm:prSet/>
      <dgm:spPr/>
      <dgm:t>
        <a:bodyPr/>
        <a:lstStyle/>
        <a:p>
          <a:endParaRPr lang="en-US"/>
        </a:p>
      </dgm:t>
    </dgm:pt>
    <dgm:pt modelId="{6A6DD11B-D078-49EB-B231-E78EF8AADAD8}" type="pres">
      <dgm:prSet presAssocID="{055FE882-25BB-4972-A1BD-EAD972041C34}" presName="root" presStyleCnt="0">
        <dgm:presLayoutVars>
          <dgm:dir/>
          <dgm:resizeHandles val="exact"/>
        </dgm:presLayoutVars>
      </dgm:prSet>
      <dgm:spPr/>
    </dgm:pt>
    <dgm:pt modelId="{AF817F66-8036-41A8-9581-2EDF6DEAAA14}" type="pres">
      <dgm:prSet presAssocID="{4CAAF21E-D051-4441-BE51-EA6D9712BFFF}" presName="compNode" presStyleCnt="0"/>
      <dgm:spPr/>
    </dgm:pt>
    <dgm:pt modelId="{D3E622CB-9C34-485C-8D12-4A3F5AC95EE1}" type="pres">
      <dgm:prSet presAssocID="{4CAAF21E-D051-4441-BE51-EA6D9712BFFF}" presName="bgRect" presStyleLbl="bgShp" presStyleIdx="0" presStyleCnt="2" custLinFactNeighborY="1019"/>
      <dgm:spPr>
        <a:solidFill>
          <a:schemeClr val="accent1"/>
        </a:solidFill>
      </dgm:spPr>
    </dgm:pt>
    <dgm:pt modelId="{5F52956F-846D-49C1-BB2E-F7AE70E9F404}" type="pres">
      <dgm:prSet presAssocID="{4CAAF21E-D051-4441-BE51-EA6D9712BFF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éunion"/>
        </a:ext>
      </dgm:extLst>
    </dgm:pt>
    <dgm:pt modelId="{501FF2C8-0626-4F07-B838-C88FA9BD2EC1}" type="pres">
      <dgm:prSet presAssocID="{4CAAF21E-D051-4441-BE51-EA6D9712BFFF}" presName="spaceRect" presStyleCnt="0"/>
      <dgm:spPr/>
    </dgm:pt>
    <dgm:pt modelId="{0A2BA3FF-8A22-4FC7-9218-F7218933A4AB}" type="pres">
      <dgm:prSet presAssocID="{4CAAF21E-D051-4441-BE51-EA6D9712BFFF}" presName="parTx" presStyleLbl="revTx" presStyleIdx="0" presStyleCnt="2">
        <dgm:presLayoutVars>
          <dgm:chMax val="0"/>
          <dgm:chPref val="0"/>
        </dgm:presLayoutVars>
      </dgm:prSet>
      <dgm:spPr/>
    </dgm:pt>
    <dgm:pt modelId="{4C3E59E7-44B2-4073-BC46-4804C63664BB}" type="pres">
      <dgm:prSet presAssocID="{7F3966FD-7EE1-42F0-9BB7-821F6BB75841}" presName="sibTrans" presStyleCnt="0"/>
      <dgm:spPr/>
    </dgm:pt>
    <dgm:pt modelId="{D4AA2796-8AA9-49BA-A33D-1EB5768381ED}" type="pres">
      <dgm:prSet presAssocID="{37C96F7B-CC11-4C66-9E7E-96940E06910F}" presName="compNode" presStyleCnt="0"/>
      <dgm:spPr/>
    </dgm:pt>
    <dgm:pt modelId="{87A1A01B-6DF8-43D2-871E-07FE5AE6E879}" type="pres">
      <dgm:prSet presAssocID="{37C96F7B-CC11-4C66-9E7E-96940E06910F}" presName="bgRect" presStyleLbl="bgShp" presStyleIdx="1" presStyleCnt="2" custScaleY="100287"/>
      <dgm:spPr>
        <a:solidFill>
          <a:schemeClr val="accent1"/>
        </a:solidFill>
      </dgm:spPr>
    </dgm:pt>
    <dgm:pt modelId="{2B818125-2CE9-43EC-B673-E47A6A549A13}" type="pres">
      <dgm:prSet presAssocID="{37C96F7B-CC11-4C66-9E7E-96940E06910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ansférer"/>
        </a:ext>
      </dgm:extLst>
    </dgm:pt>
    <dgm:pt modelId="{5D7506D9-6B7D-4455-8221-255322035391}" type="pres">
      <dgm:prSet presAssocID="{37C96F7B-CC11-4C66-9E7E-96940E06910F}" presName="spaceRect" presStyleCnt="0"/>
      <dgm:spPr/>
    </dgm:pt>
    <dgm:pt modelId="{2C2C90F1-CA8A-4260-AD3D-780A17832E23}" type="pres">
      <dgm:prSet presAssocID="{37C96F7B-CC11-4C66-9E7E-96940E06910F}" presName="parTx" presStyleLbl="revTx" presStyleIdx="1" presStyleCnt="2">
        <dgm:presLayoutVars>
          <dgm:chMax val="0"/>
          <dgm:chPref val="0"/>
        </dgm:presLayoutVars>
      </dgm:prSet>
      <dgm:spPr/>
    </dgm:pt>
  </dgm:ptLst>
  <dgm:cxnLst>
    <dgm:cxn modelId="{8E59720E-BDC4-4620-9E36-7B0D10F39284}" type="presOf" srcId="{37C96F7B-CC11-4C66-9E7E-96940E06910F}" destId="{2C2C90F1-CA8A-4260-AD3D-780A17832E23}" srcOrd="0" destOrd="0" presId="urn:microsoft.com/office/officeart/2018/2/layout/IconVerticalSolidList"/>
    <dgm:cxn modelId="{1D06822F-2FE5-46FB-B173-57FA8F23CE64}" srcId="{055FE882-25BB-4972-A1BD-EAD972041C34}" destId="{37C96F7B-CC11-4C66-9E7E-96940E06910F}" srcOrd="1" destOrd="0" parTransId="{104B234E-3BB0-4282-BB23-80537875652B}" sibTransId="{D671D99B-6125-4FC3-A0A0-8F76B6523D0A}"/>
    <dgm:cxn modelId="{69C71D33-1F97-4EBB-A514-2A9183E70DCA}" srcId="{055FE882-25BB-4972-A1BD-EAD972041C34}" destId="{4CAAF21E-D051-4441-BE51-EA6D9712BFFF}" srcOrd="0" destOrd="0" parTransId="{81C87217-B1F9-4E87-9F83-773F7403F739}" sibTransId="{7F3966FD-7EE1-42F0-9BB7-821F6BB75841}"/>
    <dgm:cxn modelId="{99D11B62-3EB8-43F0-818E-E4DE41EA1DFD}" type="presOf" srcId="{055FE882-25BB-4972-A1BD-EAD972041C34}" destId="{6A6DD11B-D078-49EB-B231-E78EF8AADAD8}" srcOrd="0" destOrd="0" presId="urn:microsoft.com/office/officeart/2018/2/layout/IconVerticalSolidList"/>
    <dgm:cxn modelId="{063F82A9-AC29-46AA-9673-1CBE21696E8F}" type="presOf" srcId="{4CAAF21E-D051-4441-BE51-EA6D9712BFFF}" destId="{0A2BA3FF-8A22-4FC7-9218-F7218933A4AB}" srcOrd="0" destOrd="0" presId="urn:microsoft.com/office/officeart/2018/2/layout/IconVerticalSolidList"/>
    <dgm:cxn modelId="{1DE5B5A7-DA88-424C-97F5-AD2E7A6B61A6}" type="presParOf" srcId="{6A6DD11B-D078-49EB-B231-E78EF8AADAD8}" destId="{AF817F66-8036-41A8-9581-2EDF6DEAAA14}" srcOrd="0" destOrd="0" presId="urn:microsoft.com/office/officeart/2018/2/layout/IconVerticalSolidList"/>
    <dgm:cxn modelId="{A5A8A78C-A046-4CA1-820D-C5617398824B}" type="presParOf" srcId="{AF817F66-8036-41A8-9581-2EDF6DEAAA14}" destId="{D3E622CB-9C34-485C-8D12-4A3F5AC95EE1}" srcOrd="0" destOrd="0" presId="urn:microsoft.com/office/officeart/2018/2/layout/IconVerticalSolidList"/>
    <dgm:cxn modelId="{E6077CBF-296E-4511-BCC0-E4ADBB211905}" type="presParOf" srcId="{AF817F66-8036-41A8-9581-2EDF6DEAAA14}" destId="{5F52956F-846D-49C1-BB2E-F7AE70E9F404}" srcOrd="1" destOrd="0" presId="urn:microsoft.com/office/officeart/2018/2/layout/IconVerticalSolidList"/>
    <dgm:cxn modelId="{966BD947-50B5-4ACA-A5A8-E5024ED248C3}" type="presParOf" srcId="{AF817F66-8036-41A8-9581-2EDF6DEAAA14}" destId="{501FF2C8-0626-4F07-B838-C88FA9BD2EC1}" srcOrd="2" destOrd="0" presId="urn:microsoft.com/office/officeart/2018/2/layout/IconVerticalSolidList"/>
    <dgm:cxn modelId="{3C77A11F-3E7F-48FE-B7A9-BB99770CC27C}" type="presParOf" srcId="{AF817F66-8036-41A8-9581-2EDF6DEAAA14}" destId="{0A2BA3FF-8A22-4FC7-9218-F7218933A4AB}" srcOrd="3" destOrd="0" presId="urn:microsoft.com/office/officeart/2018/2/layout/IconVerticalSolidList"/>
    <dgm:cxn modelId="{51BC130A-1349-4A63-AE32-BC1316B9068C}" type="presParOf" srcId="{6A6DD11B-D078-49EB-B231-E78EF8AADAD8}" destId="{4C3E59E7-44B2-4073-BC46-4804C63664BB}" srcOrd="1" destOrd="0" presId="urn:microsoft.com/office/officeart/2018/2/layout/IconVerticalSolidList"/>
    <dgm:cxn modelId="{C2A26BFE-F56C-42A4-B191-47B1BD68B12B}" type="presParOf" srcId="{6A6DD11B-D078-49EB-B231-E78EF8AADAD8}" destId="{D4AA2796-8AA9-49BA-A33D-1EB5768381ED}" srcOrd="2" destOrd="0" presId="urn:microsoft.com/office/officeart/2018/2/layout/IconVerticalSolidList"/>
    <dgm:cxn modelId="{98C13952-88E0-445F-9E6E-F75E43F788E4}" type="presParOf" srcId="{D4AA2796-8AA9-49BA-A33D-1EB5768381ED}" destId="{87A1A01B-6DF8-43D2-871E-07FE5AE6E879}" srcOrd="0" destOrd="0" presId="urn:microsoft.com/office/officeart/2018/2/layout/IconVerticalSolidList"/>
    <dgm:cxn modelId="{5F942F9C-9EDE-4B36-97F6-C15330B91A33}" type="presParOf" srcId="{D4AA2796-8AA9-49BA-A33D-1EB5768381ED}" destId="{2B818125-2CE9-43EC-B673-E47A6A549A13}" srcOrd="1" destOrd="0" presId="urn:microsoft.com/office/officeart/2018/2/layout/IconVerticalSolidList"/>
    <dgm:cxn modelId="{C8512327-68E9-4C3E-86F0-A9568EA31A0C}" type="presParOf" srcId="{D4AA2796-8AA9-49BA-A33D-1EB5768381ED}" destId="{5D7506D9-6B7D-4455-8221-255322035391}" srcOrd="2" destOrd="0" presId="urn:microsoft.com/office/officeart/2018/2/layout/IconVerticalSolidList"/>
    <dgm:cxn modelId="{8FB02269-E859-47B7-829C-9253353001E5}" type="presParOf" srcId="{D4AA2796-8AA9-49BA-A33D-1EB5768381ED}" destId="{2C2C90F1-CA8A-4260-AD3D-780A17832E2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5FE882-25BB-4972-A1BD-EAD972041C3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CAAF21E-D051-4441-BE51-EA6D9712BFFF}">
      <dgm:prSet custT="1"/>
      <dgm:spPr/>
      <dgm:t>
        <a:bodyPr/>
        <a:lstStyle/>
        <a:p>
          <a:endParaRPr lang="fr-CA" sz="1700" dirty="0"/>
        </a:p>
        <a:p>
          <a:r>
            <a:rPr lang="fr-CA" sz="2800" dirty="0"/>
            <a:t>Rapport 944 pour les DD</a:t>
          </a:r>
        </a:p>
        <a:p>
          <a:endParaRPr lang="en-US" sz="1700" dirty="0"/>
        </a:p>
      </dgm:t>
    </dgm:pt>
    <dgm:pt modelId="{81C87217-B1F9-4E87-9F83-773F7403F739}" type="parTrans" cxnId="{69C71D33-1F97-4EBB-A514-2A9183E70DCA}">
      <dgm:prSet/>
      <dgm:spPr/>
      <dgm:t>
        <a:bodyPr/>
        <a:lstStyle/>
        <a:p>
          <a:endParaRPr lang="en-US"/>
        </a:p>
      </dgm:t>
    </dgm:pt>
    <dgm:pt modelId="{7F3966FD-7EE1-42F0-9BB7-821F6BB75841}" type="sibTrans" cxnId="{69C71D33-1F97-4EBB-A514-2A9183E70DCA}">
      <dgm:prSet/>
      <dgm:spPr/>
      <dgm:t>
        <a:bodyPr/>
        <a:lstStyle/>
        <a:p>
          <a:endParaRPr lang="en-US"/>
        </a:p>
      </dgm:t>
    </dgm:pt>
    <dgm:pt modelId="{37C96F7B-CC11-4C66-9E7E-96940E06910F}">
      <dgm:prSet custT="1"/>
      <dgm:spPr/>
      <dgm:t>
        <a:bodyPr/>
        <a:lstStyle/>
        <a:p>
          <a:r>
            <a:rPr lang="fr-CA" sz="2000" dirty="0"/>
            <a:t>Formulaire révisé et enligne seulement – maintenant une seule date de production annuelle : 15 septembre  !!        Toujours requis pour le Prix District Étoile.</a:t>
          </a:r>
        </a:p>
        <a:p>
          <a:endParaRPr lang="en-US" sz="1700" dirty="0"/>
        </a:p>
      </dgm:t>
    </dgm:pt>
    <dgm:pt modelId="{104B234E-3BB0-4282-BB23-80537875652B}" type="parTrans" cxnId="{1D06822F-2FE5-46FB-B173-57FA8F23CE64}">
      <dgm:prSet/>
      <dgm:spPr/>
      <dgm:t>
        <a:bodyPr/>
        <a:lstStyle/>
        <a:p>
          <a:endParaRPr lang="en-US"/>
        </a:p>
      </dgm:t>
    </dgm:pt>
    <dgm:pt modelId="{D671D99B-6125-4FC3-A0A0-8F76B6523D0A}" type="sibTrans" cxnId="{1D06822F-2FE5-46FB-B173-57FA8F23CE64}">
      <dgm:prSet/>
      <dgm:spPr/>
      <dgm:t>
        <a:bodyPr/>
        <a:lstStyle/>
        <a:p>
          <a:endParaRPr lang="en-US"/>
        </a:p>
      </dgm:t>
    </dgm:pt>
    <dgm:pt modelId="{6A6DD11B-D078-49EB-B231-E78EF8AADAD8}" type="pres">
      <dgm:prSet presAssocID="{055FE882-25BB-4972-A1BD-EAD972041C34}" presName="root" presStyleCnt="0">
        <dgm:presLayoutVars>
          <dgm:dir/>
          <dgm:resizeHandles val="exact"/>
        </dgm:presLayoutVars>
      </dgm:prSet>
      <dgm:spPr/>
    </dgm:pt>
    <dgm:pt modelId="{AF817F66-8036-41A8-9581-2EDF6DEAAA14}" type="pres">
      <dgm:prSet presAssocID="{4CAAF21E-D051-4441-BE51-EA6D9712BFFF}" presName="compNode" presStyleCnt="0"/>
      <dgm:spPr/>
    </dgm:pt>
    <dgm:pt modelId="{D3E622CB-9C34-485C-8D12-4A3F5AC95EE1}" type="pres">
      <dgm:prSet presAssocID="{4CAAF21E-D051-4441-BE51-EA6D9712BFFF}" presName="bgRect" presStyleLbl="bgShp" presStyleIdx="0" presStyleCnt="2"/>
      <dgm:spPr>
        <a:solidFill>
          <a:schemeClr val="accent1"/>
        </a:solidFill>
      </dgm:spPr>
    </dgm:pt>
    <dgm:pt modelId="{5F52956F-846D-49C1-BB2E-F7AE70E9F404}" type="pres">
      <dgm:prSet presAssocID="{4CAAF21E-D051-4441-BE51-EA6D9712BFFF}" presName="iconRect" presStyleLbl="node1" presStyleIdx="0" presStyleCnt="2"/>
      <dgm:spPr>
        <a:blipFill rotWithShape="1">
          <a:blip xmlns:r="http://schemas.openxmlformats.org/officeDocument/2006/relationships" r:embed="rId1"/>
          <a:srcRect/>
          <a:stretch>
            <a:fillRect/>
          </a:stretch>
        </a:blipFill>
        <a:ln>
          <a:noFill/>
        </a:ln>
      </dgm:spPr>
    </dgm:pt>
    <dgm:pt modelId="{501FF2C8-0626-4F07-B838-C88FA9BD2EC1}" type="pres">
      <dgm:prSet presAssocID="{4CAAF21E-D051-4441-BE51-EA6D9712BFFF}" presName="spaceRect" presStyleCnt="0"/>
      <dgm:spPr/>
    </dgm:pt>
    <dgm:pt modelId="{0A2BA3FF-8A22-4FC7-9218-F7218933A4AB}" type="pres">
      <dgm:prSet presAssocID="{4CAAF21E-D051-4441-BE51-EA6D9712BFFF}" presName="parTx" presStyleLbl="revTx" presStyleIdx="0" presStyleCnt="2" custScaleX="114626">
        <dgm:presLayoutVars>
          <dgm:chMax val="0"/>
          <dgm:chPref val="0"/>
        </dgm:presLayoutVars>
      </dgm:prSet>
      <dgm:spPr/>
    </dgm:pt>
    <dgm:pt modelId="{4C3E59E7-44B2-4073-BC46-4804C63664BB}" type="pres">
      <dgm:prSet presAssocID="{7F3966FD-7EE1-42F0-9BB7-821F6BB75841}" presName="sibTrans" presStyleCnt="0"/>
      <dgm:spPr/>
    </dgm:pt>
    <dgm:pt modelId="{D4AA2796-8AA9-49BA-A33D-1EB5768381ED}" type="pres">
      <dgm:prSet presAssocID="{37C96F7B-CC11-4C66-9E7E-96940E06910F}" presName="compNode" presStyleCnt="0"/>
      <dgm:spPr/>
    </dgm:pt>
    <dgm:pt modelId="{87A1A01B-6DF8-43D2-871E-07FE5AE6E879}" type="pres">
      <dgm:prSet presAssocID="{37C96F7B-CC11-4C66-9E7E-96940E06910F}" presName="bgRect" presStyleLbl="bgShp" presStyleIdx="1" presStyleCnt="2"/>
      <dgm:spPr>
        <a:solidFill>
          <a:schemeClr val="accent1"/>
        </a:solidFill>
      </dgm:spPr>
    </dgm:pt>
    <dgm:pt modelId="{2B818125-2CE9-43EC-B673-E47A6A549A13}" type="pres">
      <dgm:prSet presAssocID="{37C96F7B-CC11-4C66-9E7E-96940E06910F}" presName="iconRect" presStyleLbl="node1" presStyleIdx="1" presStyleCnt="2"/>
      <dgm:spPr>
        <a:blipFill rotWithShape="1">
          <a:blip xmlns:r="http://schemas.openxmlformats.org/officeDocument/2006/relationships" r:embed="rId2"/>
          <a:srcRect/>
          <a:stretch>
            <a:fillRect/>
          </a:stretch>
        </a:blipFill>
        <a:ln>
          <a:noFill/>
        </a:ln>
      </dgm:spPr>
    </dgm:pt>
    <dgm:pt modelId="{5D7506D9-6B7D-4455-8221-255322035391}" type="pres">
      <dgm:prSet presAssocID="{37C96F7B-CC11-4C66-9E7E-96940E06910F}" presName="spaceRect" presStyleCnt="0"/>
      <dgm:spPr/>
    </dgm:pt>
    <dgm:pt modelId="{2C2C90F1-CA8A-4260-AD3D-780A17832E23}" type="pres">
      <dgm:prSet presAssocID="{37C96F7B-CC11-4C66-9E7E-96940E06910F}" presName="parTx" presStyleLbl="revTx" presStyleIdx="1" presStyleCnt="2">
        <dgm:presLayoutVars>
          <dgm:chMax val="0"/>
          <dgm:chPref val="0"/>
        </dgm:presLayoutVars>
      </dgm:prSet>
      <dgm:spPr/>
    </dgm:pt>
  </dgm:ptLst>
  <dgm:cxnLst>
    <dgm:cxn modelId="{8E59720E-BDC4-4620-9E36-7B0D10F39284}" type="presOf" srcId="{37C96F7B-CC11-4C66-9E7E-96940E06910F}" destId="{2C2C90F1-CA8A-4260-AD3D-780A17832E23}" srcOrd="0" destOrd="0" presId="urn:microsoft.com/office/officeart/2018/2/layout/IconVerticalSolidList"/>
    <dgm:cxn modelId="{1D06822F-2FE5-46FB-B173-57FA8F23CE64}" srcId="{055FE882-25BB-4972-A1BD-EAD972041C34}" destId="{37C96F7B-CC11-4C66-9E7E-96940E06910F}" srcOrd="1" destOrd="0" parTransId="{104B234E-3BB0-4282-BB23-80537875652B}" sibTransId="{D671D99B-6125-4FC3-A0A0-8F76B6523D0A}"/>
    <dgm:cxn modelId="{69C71D33-1F97-4EBB-A514-2A9183E70DCA}" srcId="{055FE882-25BB-4972-A1BD-EAD972041C34}" destId="{4CAAF21E-D051-4441-BE51-EA6D9712BFFF}" srcOrd="0" destOrd="0" parTransId="{81C87217-B1F9-4E87-9F83-773F7403F739}" sibTransId="{7F3966FD-7EE1-42F0-9BB7-821F6BB75841}"/>
    <dgm:cxn modelId="{99D11B62-3EB8-43F0-818E-E4DE41EA1DFD}" type="presOf" srcId="{055FE882-25BB-4972-A1BD-EAD972041C34}" destId="{6A6DD11B-D078-49EB-B231-E78EF8AADAD8}" srcOrd="0" destOrd="0" presId="urn:microsoft.com/office/officeart/2018/2/layout/IconVerticalSolidList"/>
    <dgm:cxn modelId="{063F82A9-AC29-46AA-9673-1CBE21696E8F}" type="presOf" srcId="{4CAAF21E-D051-4441-BE51-EA6D9712BFFF}" destId="{0A2BA3FF-8A22-4FC7-9218-F7218933A4AB}" srcOrd="0" destOrd="0" presId="urn:microsoft.com/office/officeart/2018/2/layout/IconVerticalSolidList"/>
    <dgm:cxn modelId="{1DE5B5A7-DA88-424C-97F5-AD2E7A6B61A6}" type="presParOf" srcId="{6A6DD11B-D078-49EB-B231-E78EF8AADAD8}" destId="{AF817F66-8036-41A8-9581-2EDF6DEAAA14}" srcOrd="0" destOrd="0" presId="urn:microsoft.com/office/officeart/2018/2/layout/IconVerticalSolidList"/>
    <dgm:cxn modelId="{A5A8A78C-A046-4CA1-820D-C5617398824B}" type="presParOf" srcId="{AF817F66-8036-41A8-9581-2EDF6DEAAA14}" destId="{D3E622CB-9C34-485C-8D12-4A3F5AC95EE1}" srcOrd="0" destOrd="0" presId="urn:microsoft.com/office/officeart/2018/2/layout/IconVerticalSolidList"/>
    <dgm:cxn modelId="{E6077CBF-296E-4511-BCC0-E4ADBB211905}" type="presParOf" srcId="{AF817F66-8036-41A8-9581-2EDF6DEAAA14}" destId="{5F52956F-846D-49C1-BB2E-F7AE70E9F404}" srcOrd="1" destOrd="0" presId="urn:microsoft.com/office/officeart/2018/2/layout/IconVerticalSolidList"/>
    <dgm:cxn modelId="{966BD947-50B5-4ACA-A5A8-E5024ED248C3}" type="presParOf" srcId="{AF817F66-8036-41A8-9581-2EDF6DEAAA14}" destId="{501FF2C8-0626-4F07-B838-C88FA9BD2EC1}" srcOrd="2" destOrd="0" presId="urn:microsoft.com/office/officeart/2018/2/layout/IconVerticalSolidList"/>
    <dgm:cxn modelId="{3C77A11F-3E7F-48FE-B7A9-BB99770CC27C}" type="presParOf" srcId="{AF817F66-8036-41A8-9581-2EDF6DEAAA14}" destId="{0A2BA3FF-8A22-4FC7-9218-F7218933A4AB}" srcOrd="3" destOrd="0" presId="urn:microsoft.com/office/officeart/2018/2/layout/IconVerticalSolidList"/>
    <dgm:cxn modelId="{51BC130A-1349-4A63-AE32-BC1316B9068C}" type="presParOf" srcId="{6A6DD11B-D078-49EB-B231-E78EF8AADAD8}" destId="{4C3E59E7-44B2-4073-BC46-4804C63664BB}" srcOrd="1" destOrd="0" presId="urn:microsoft.com/office/officeart/2018/2/layout/IconVerticalSolidList"/>
    <dgm:cxn modelId="{C2A26BFE-F56C-42A4-B191-47B1BD68B12B}" type="presParOf" srcId="{6A6DD11B-D078-49EB-B231-E78EF8AADAD8}" destId="{D4AA2796-8AA9-49BA-A33D-1EB5768381ED}" srcOrd="2" destOrd="0" presId="urn:microsoft.com/office/officeart/2018/2/layout/IconVerticalSolidList"/>
    <dgm:cxn modelId="{98C13952-88E0-445F-9E6E-F75E43F788E4}" type="presParOf" srcId="{D4AA2796-8AA9-49BA-A33D-1EB5768381ED}" destId="{87A1A01B-6DF8-43D2-871E-07FE5AE6E879}" srcOrd="0" destOrd="0" presId="urn:microsoft.com/office/officeart/2018/2/layout/IconVerticalSolidList"/>
    <dgm:cxn modelId="{5F942F9C-9EDE-4B36-97F6-C15330B91A33}" type="presParOf" srcId="{D4AA2796-8AA9-49BA-A33D-1EB5768381ED}" destId="{2B818125-2CE9-43EC-B673-E47A6A549A13}" srcOrd="1" destOrd="0" presId="urn:microsoft.com/office/officeart/2018/2/layout/IconVerticalSolidList"/>
    <dgm:cxn modelId="{C8512327-68E9-4C3E-86F0-A9568EA31A0C}" type="presParOf" srcId="{D4AA2796-8AA9-49BA-A33D-1EB5768381ED}" destId="{5D7506D9-6B7D-4455-8221-255322035391}" srcOrd="2" destOrd="0" presId="urn:microsoft.com/office/officeart/2018/2/layout/IconVerticalSolidList"/>
    <dgm:cxn modelId="{8FB02269-E859-47B7-829C-9253353001E5}" type="presParOf" srcId="{D4AA2796-8AA9-49BA-A33D-1EB5768381ED}" destId="{2C2C90F1-CA8A-4260-AD3D-780A17832E2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EB82CC-1A6D-40FC-8A50-C056D9B264D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9D47F9C-BC1C-4EAB-86BD-A4DFC9BE5531}">
      <dgm:prSet custT="1"/>
      <dgm:spPr/>
      <dgm:t>
        <a:bodyPr/>
        <a:lstStyle/>
        <a:p>
          <a:pPr>
            <a:lnSpc>
              <a:spcPct val="100000"/>
            </a:lnSpc>
          </a:pPr>
          <a:r>
            <a:rPr lang="fr-CA" sz="2800" dirty="0"/>
            <a:t>Formulaire 1831</a:t>
          </a:r>
          <a:endParaRPr lang="en-US" sz="2800" dirty="0"/>
        </a:p>
      </dgm:t>
    </dgm:pt>
    <dgm:pt modelId="{5193E5B7-C8D6-49EF-AAC4-EEADA530C35F}" type="parTrans" cxnId="{0F5A59F3-48EA-47A9-A61E-D4EDEA48E15A}">
      <dgm:prSet/>
      <dgm:spPr/>
      <dgm:t>
        <a:bodyPr/>
        <a:lstStyle/>
        <a:p>
          <a:endParaRPr lang="en-US"/>
        </a:p>
      </dgm:t>
    </dgm:pt>
    <dgm:pt modelId="{2ADE5ED6-D372-4863-91A9-19BCDA9AE0B6}" type="sibTrans" cxnId="{0F5A59F3-48EA-47A9-A61E-D4EDEA48E15A}">
      <dgm:prSet/>
      <dgm:spPr/>
      <dgm:t>
        <a:bodyPr/>
        <a:lstStyle/>
        <a:p>
          <a:endParaRPr lang="en-US"/>
        </a:p>
      </dgm:t>
    </dgm:pt>
    <dgm:pt modelId="{B3BE601F-0E14-4BD3-96C2-534ADB19F66D}">
      <dgm:prSet custT="1"/>
      <dgm:spPr/>
      <dgm:t>
        <a:bodyPr/>
        <a:lstStyle/>
        <a:p>
          <a:pPr>
            <a:lnSpc>
              <a:spcPct val="100000"/>
            </a:lnSpc>
          </a:pPr>
          <a:r>
            <a:rPr lang="fr-CA" sz="2000" dirty="0"/>
            <a:t>Exonération pour membres invalides</a:t>
          </a:r>
        </a:p>
        <a:p>
          <a:r>
            <a:rPr lang="fr-CA" sz="2000" dirty="0"/>
            <a:t>Nouveau formulaire en ligne et disparition de l’obligation de fournir un certificat médical</a:t>
          </a:r>
          <a:r>
            <a:rPr lang="fr-CA" sz="2400" dirty="0"/>
            <a:t>.</a:t>
          </a:r>
        </a:p>
        <a:p>
          <a:pPr>
            <a:lnSpc>
              <a:spcPct val="100000"/>
            </a:lnSpc>
          </a:pPr>
          <a:endParaRPr lang="en-US" sz="1700" dirty="0"/>
        </a:p>
      </dgm:t>
    </dgm:pt>
    <dgm:pt modelId="{126561C1-A08E-4B6E-95FD-283DACA65CB9}" type="parTrans" cxnId="{75621F5A-1C15-442F-BAA9-2DFCF68AB969}">
      <dgm:prSet/>
      <dgm:spPr/>
      <dgm:t>
        <a:bodyPr/>
        <a:lstStyle/>
        <a:p>
          <a:endParaRPr lang="en-US"/>
        </a:p>
      </dgm:t>
    </dgm:pt>
    <dgm:pt modelId="{5AE9FD28-ED58-48BC-A258-DFB135FDC7F0}" type="sibTrans" cxnId="{75621F5A-1C15-442F-BAA9-2DFCF68AB969}">
      <dgm:prSet/>
      <dgm:spPr/>
      <dgm:t>
        <a:bodyPr/>
        <a:lstStyle/>
        <a:p>
          <a:endParaRPr lang="en-US"/>
        </a:p>
      </dgm:t>
    </dgm:pt>
    <dgm:pt modelId="{3E32066C-9AC7-4185-AC4F-3A1519BA634E}" type="pres">
      <dgm:prSet presAssocID="{1CEB82CC-1A6D-40FC-8A50-C056D9B264D4}" presName="root" presStyleCnt="0">
        <dgm:presLayoutVars>
          <dgm:dir/>
          <dgm:resizeHandles val="exact"/>
        </dgm:presLayoutVars>
      </dgm:prSet>
      <dgm:spPr/>
    </dgm:pt>
    <dgm:pt modelId="{EB7C0929-6A7B-42BF-A3E9-95B1EC984716}" type="pres">
      <dgm:prSet presAssocID="{39D47F9C-BC1C-4EAB-86BD-A4DFC9BE5531}" presName="compNode" presStyleCnt="0"/>
      <dgm:spPr/>
    </dgm:pt>
    <dgm:pt modelId="{F588FB2C-77FA-4056-8F61-81592544C29D}" type="pres">
      <dgm:prSet presAssocID="{39D47F9C-BC1C-4EAB-86BD-A4DFC9BE5531}" presName="bgRect" presStyleLbl="bgShp" presStyleIdx="0" presStyleCnt="2"/>
      <dgm:spPr>
        <a:solidFill>
          <a:schemeClr val="accent1"/>
        </a:solidFill>
      </dgm:spPr>
    </dgm:pt>
    <dgm:pt modelId="{65239C91-865B-4E51-809B-FB8247A48A2B}" type="pres">
      <dgm:prSet presAssocID="{39D47F9C-BC1C-4EAB-86BD-A4DFC9BE553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1EF88168-C0BA-4A0A-8C23-70DCE7847C1B}" type="pres">
      <dgm:prSet presAssocID="{39D47F9C-BC1C-4EAB-86BD-A4DFC9BE5531}" presName="spaceRect" presStyleCnt="0"/>
      <dgm:spPr/>
    </dgm:pt>
    <dgm:pt modelId="{622355F0-48BB-4130-B415-3135A1E95765}" type="pres">
      <dgm:prSet presAssocID="{39D47F9C-BC1C-4EAB-86BD-A4DFC9BE5531}" presName="parTx" presStyleLbl="revTx" presStyleIdx="0" presStyleCnt="2">
        <dgm:presLayoutVars>
          <dgm:chMax val="0"/>
          <dgm:chPref val="0"/>
        </dgm:presLayoutVars>
      </dgm:prSet>
      <dgm:spPr/>
    </dgm:pt>
    <dgm:pt modelId="{EC04DC63-5AE9-4554-9DD0-B3E00C8DBD5A}" type="pres">
      <dgm:prSet presAssocID="{2ADE5ED6-D372-4863-91A9-19BCDA9AE0B6}" presName="sibTrans" presStyleCnt="0"/>
      <dgm:spPr/>
    </dgm:pt>
    <dgm:pt modelId="{EC8B30C4-B50F-4F46-BC4B-7F02B449FE7A}" type="pres">
      <dgm:prSet presAssocID="{B3BE601F-0E14-4BD3-96C2-534ADB19F66D}" presName="compNode" presStyleCnt="0"/>
      <dgm:spPr/>
    </dgm:pt>
    <dgm:pt modelId="{44A75F8B-2665-48AA-A794-5FEAD4CA2D56}" type="pres">
      <dgm:prSet presAssocID="{B3BE601F-0E14-4BD3-96C2-534ADB19F66D}" presName="bgRect" presStyleLbl="bgShp" presStyleIdx="1" presStyleCnt="2"/>
      <dgm:spPr>
        <a:solidFill>
          <a:schemeClr val="accent1"/>
        </a:solidFill>
      </dgm:spPr>
    </dgm:pt>
    <dgm:pt modelId="{6BCE6A91-9C34-4E32-BCC9-8545D1C8CAE8}" type="pres">
      <dgm:prSet presAssocID="{B3BE601F-0E14-4BD3-96C2-534ADB19F66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che"/>
        </a:ext>
      </dgm:extLst>
    </dgm:pt>
    <dgm:pt modelId="{721D3E54-0F59-4EEF-ACC1-C5D8AE8456FF}" type="pres">
      <dgm:prSet presAssocID="{B3BE601F-0E14-4BD3-96C2-534ADB19F66D}" presName="spaceRect" presStyleCnt="0"/>
      <dgm:spPr/>
    </dgm:pt>
    <dgm:pt modelId="{EC3CF866-8EDD-4339-937F-80E021703078}" type="pres">
      <dgm:prSet presAssocID="{B3BE601F-0E14-4BD3-96C2-534ADB19F66D}" presName="parTx" presStyleLbl="revTx" presStyleIdx="1" presStyleCnt="2" custScaleX="112077">
        <dgm:presLayoutVars>
          <dgm:chMax val="0"/>
          <dgm:chPref val="0"/>
        </dgm:presLayoutVars>
      </dgm:prSet>
      <dgm:spPr/>
    </dgm:pt>
  </dgm:ptLst>
  <dgm:cxnLst>
    <dgm:cxn modelId="{FB25BD49-8B23-4B2E-9E18-B224B463FF20}" type="presOf" srcId="{B3BE601F-0E14-4BD3-96C2-534ADB19F66D}" destId="{EC3CF866-8EDD-4339-937F-80E021703078}" srcOrd="0" destOrd="0" presId="urn:microsoft.com/office/officeart/2018/2/layout/IconVerticalSolidList"/>
    <dgm:cxn modelId="{75621F5A-1C15-442F-BAA9-2DFCF68AB969}" srcId="{1CEB82CC-1A6D-40FC-8A50-C056D9B264D4}" destId="{B3BE601F-0E14-4BD3-96C2-534ADB19F66D}" srcOrd="1" destOrd="0" parTransId="{126561C1-A08E-4B6E-95FD-283DACA65CB9}" sibTransId="{5AE9FD28-ED58-48BC-A258-DFB135FDC7F0}"/>
    <dgm:cxn modelId="{49DC47A5-F23A-4019-9444-643F93BA03AE}" type="presOf" srcId="{1CEB82CC-1A6D-40FC-8A50-C056D9B264D4}" destId="{3E32066C-9AC7-4185-AC4F-3A1519BA634E}" srcOrd="0" destOrd="0" presId="urn:microsoft.com/office/officeart/2018/2/layout/IconVerticalSolidList"/>
    <dgm:cxn modelId="{ECDC8CCC-BE63-48A5-9C55-2FEDCF391B31}" type="presOf" srcId="{39D47F9C-BC1C-4EAB-86BD-A4DFC9BE5531}" destId="{622355F0-48BB-4130-B415-3135A1E95765}" srcOrd="0" destOrd="0" presId="urn:microsoft.com/office/officeart/2018/2/layout/IconVerticalSolidList"/>
    <dgm:cxn modelId="{0F5A59F3-48EA-47A9-A61E-D4EDEA48E15A}" srcId="{1CEB82CC-1A6D-40FC-8A50-C056D9B264D4}" destId="{39D47F9C-BC1C-4EAB-86BD-A4DFC9BE5531}" srcOrd="0" destOrd="0" parTransId="{5193E5B7-C8D6-49EF-AAC4-EEADA530C35F}" sibTransId="{2ADE5ED6-D372-4863-91A9-19BCDA9AE0B6}"/>
    <dgm:cxn modelId="{0A54172B-A958-45D3-AB3A-5E05E5A92C41}" type="presParOf" srcId="{3E32066C-9AC7-4185-AC4F-3A1519BA634E}" destId="{EB7C0929-6A7B-42BF-A3E9-95B1EC984716}" srcOrd="0" destOrd="0" presId="urn:microsoft.com/office/officeart/2018/2/layout/IconVerticalSolidList"/>
    <dgm:cxn modelId="{7C4C83E0-33DE-4148-937A-B43CBCFD2494}" type="presParOf" srcId="{EB7C0929-6A7B-42BF-A3E9-95B1EC984716}" destId="{F588FB2C-77FA-4056-8F61-81592544C29D}" srcOrd="0" destOrd="0" presId="urn:microsoft.com/office/officeart/2018/2/layout/IconVerticalSolidList"/>
    <dgm:cxn modelId="{349BB8E5-E8CD-4276-AF8B-3A2838D63B1F}" type="presParOf" srcId="{EB7C0929-6A7B-42BF-A3E9-95B1EC984716}" destId="{65239C91-865B-4E51-809B-FB8247A48A2B}" srcOrd="1" destOrd="0" presId="urn:microsoft.com/office/officeart/2018/2/layout/IconVerticalSolidList"/>
    <dgm:cxn modelId="{8175BBC9-2D4B-4ADC-9343-034019DCAD6C}" type="presParOf" srcId="{EB7C0929-6A7B-42BF-A3E9-95B1EC984716}" destId="{1EF88168-C0BA-4A0A-8C23-70DCE7847C1B}" srcOrd="2" destOrd="0" presId="urn:microsoft.com/office/officeart/2018/2/layout/IconVerticalSolidList"/>
    <dgm:cxn modelId="{D1CA4C48-AE5C-4445-9EFB-1322B0FE2E97}" type="presParOf" srcId="{EB7C0929-6A7B-42BF-A3E9-95B1EC984716}" destId="{622355F0-48BB-4130-B415-3135A1E95765}" srcOrd="3" destOrd="0" presId="urn:microsoft.com/office/officeart/2018/2/layout/IconVerticalSolidList"/>
    <dgm:cxn modelId="{D3FF3E43-715F-4B86-A749-85F9160A2C95}" type="presParOf" srcId="{3E32066C-9AC7-4185-AC4F-3A1519BA634E}" destId="{EC04DC63-5AE9-4554-9DD0-B3E00C8DBD5A}" srcOrd="1" destOrd="0" presId="urn:microsoft.com/office/officeart/2018/2/layout/IconVerticalSolidList"/>
    <dgm:cxn modelId="{4698E9DA-CE72-4E43-8B54-C83054112527}" type="presParOf" srcId="{3E32066C-9AC7-4185-AC4F-3A1519BA634E}" destId="{EC8B30C4-B50F-4F46-BC4B-7F02B449FE7A}" srcOrd="2" destOrd="0" presId="urn:microsoft.com/office/officeart/2018/2/layout/IconVerticalSolidList"/>
    <dgm:cxn modelId="{F99B6338-4B97-40B9-8A12-B5BD7EFC05AB}" type="presParOf" srcId="{EC8B30C4-B50F-4F46-BC4B-7F02B449FE7A}" destId="{44A75F8B-2665-48AA-A794-5FEAD4CA2D56}" srcOrd="0" destOrd="0" presId="urn:microsoft.com/office/officeart/2018/2/layout/IconVerticalSolidList"/>
    <dgm:cxn modelId="{B4735A78-66C5-4AD2-9B6D-13F4385FBA77}" type="presParOf" srcId="{EC8B30C4-B50F-4F46-BC4B-7F02B449FE7A}" destId="{6BCE6A91-9C34-4E32-BCC9-8545D1C8CAE8}" srcOrd="1" destOrd="0" presId="urn:microsoft.com/office/officeart/2018/2/layout/IconVerticalSolidList"/>
    <dgm:cxn modelId="{8065D935-571C-46EA-AB63-1A108F035504}" type="presParOf" srcId="{EC8B30C4-B50F-4F46-BC4B-7F02B449FE7A}" destId="{721D3E54-0F59-4EEF-ACC1-C5D8AE8456FF}" srcOrd="2" destOrd="0" presId="urn:microsoft.com/office/officeart/2018/2/layout/IconVerticalSolidList"/>
    <dgm:cxn modelId="{E95CD416-E35F-4283-BAE2-D2A1B29D419A}" type="presParOf" srcId="{EC8B30C4-B50F-4F46-BC4B-7F02B449FE7A}" destId="{EC3CF866-8EDD-4339-937F-80E02170307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8FB2C-77FA-4056-8F61-81592544C29D}">
      <dsp:nvSpPr>
        <dsp:cNvPr id="0" name=""/>
        <dsp:cNvSpPr/>
      </dsp:nvSpPr>
      <dsp:spPr>
        <a:xfrm>
          <a:off x="-150166" y="855326"/>
          <a:ext cx="6912245" cy="1704625"/>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65239C91-865B-4E51-809B-FB8247A48A2B}">
      <dsp:nvSpPr>
        <dsp:cNvPr id="0" name=""/>
        <dsp:cNvSpPr/>
      </dsp:nvSpPr>
      <dsp:spPr>
        <a:xfrm>
          <a:off x="365482" y="1238867"/>
          <a:ext cx="939377" cy="9375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2355F0-48BB-4130-B415-3135A1E95765}">
      <dsp:nvSpPr>
        <dsp:cNvPr id="0" name=""/>
        <dsp:cNvSpPr/>
      </dsp:nvSpPr>
      <dsp:spPr>
        <a:xfrm>
          <a:off x="1820509" y="855326"/>
          <a:ext cx="4935784" cy="1706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583" tIns="180583" rIns="180583" bIns="180583" numCol="1" spcCol="1270" anchor="ctr" anchorCtr="0">
          <a:noAutofit/>
        </a:bodyPr>
        <a:lstStyle/>
        <a:p>
          <a:pPr marL="0" lvl="0" indent="0" algn="l" defTabSz="1244600">
            <a:lnSpc>
              <a:spcPct val="100000"/>
            </a:lnSpc>
            <a:spcBef>
              <a:spcPct val="0"/>
            </a:spcBef>
            <a:spcAft>
              <a:spcPct val="35000"/>
            </a:spcAft>
            <a:buNone/>
          </a:pPr>
          <a:r>
            <a:rPr lang="fr-CA" sz="2800" kern="1200" dirty="0"/>
            <a:t>Formulaire 365</a:t>
          </a:r>
          <a:endParaRPr lang="en-US" sz="2800" kern="1200" dirty="0"/>
        </a:p>
      </dsp:txBody>
      <dsp:txXfrm>
        <a:off x="1820509" y="855326"/>
        <a:ext cx="4935784" cy="1706291"/>
      </dsp:txXfrm>
    </dsp:sp>
    <dsp:sp modelId="{44A75F8B-2665-48AA-A794-5FEAD4CA2D56}">
      <dsp:nvSpPr>
        <dsp:cNvPr id="0" name=""/>
        <dsp:cNvSpPr/>
      </dsp:nvSpPr>
      <dsp:spPr>
        <a:xfrm>
          <a:off x="-150166" y="2975264"/>
          <a:ext cx="6912245" cy="1704625"/>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6BCE6A91-9C34-4E32-BCC9-8545D1C8CAE8}">
      <dsp:nvSpPr>
        <dsp:cNvPr id="0" name=""/>
        <dsp:cNvSpPr/>
      </dsp:nvSpPr>
      <dsp:spPr>
        <a:xfrm>
          <a:off x="365482" y="3358805"/>
          <a:ext cx="939377" cy="9375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3CF866-8EDD-4339-937F-80E021703078}">
      <dsp:nvSpPr>
        <dsp:cNvPr id="0" name=""/>
        <dsp:cNvSpPr/>
      </dsp:nvSpPr>
      <dsp:spPr>
        <a:xfrm>
          <a:off x="1514392" y="2975264"/>
          <a:ext cx="5548018" cy="1706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583" tIns="180583" rIns="180583" bIns="180583" numCol="1" spcCol="1270" anchor="ctr" anchorCtr="0">
          <a:noAutofit/>
        </a:bodyPr>
        <a:lstStyle/>
        <a:p>
          <a:pPr marL="0" lvl="0" indent="0" algn="l" defTabSz="889000">
            <a:lnSpc>
              <a:spcPct val="100000"/>
            </a:lnSpc>
            <a:spcBef>
              <a:spcPct val="0"/>
            </a:spcBef>
            <a:spcAft>
              <a:spcPct val="35000"/>
            </a:spcAft>
            <a:buNone/>
          </a:pPr>
          <a:r>
            <a:rPr lang="fr-CA" sz="2000" kern="1200" dirty="0"/>
            <a:t>Modification de la date de production du formulaire qui passe du 1</a:t>
          </a:r>
          <a:r>
            <a:rPr lang="fr-CA" sz="2000" kern="1200" baseline="30000" dirty="0"/>
            <a:t>er</a:t>
          </a:r>
          <a:r>
            <a:rPr lang="fr-CA" sz="2000" kern="1200" dirty="0"/>
            <a:t> août au 30 juin précédent de la nouvelle année colombienne, exemple : 30 juin 2022 pour l’année 2022/2023.</a:t>
          </a:r>
          <a:endParaRPr lang="en-US" sz="2000" kern="1200" dirty="0"/>
        </a:p>
      </dsp:txBody>
      <dsp:txXfrm>
        <a:off x="1514392" y="2975264"/>
        <a:ext cx="5548018" cy="17062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622CB-9C34-485C-8D12-4A3F5AC95EE1}">
      <dsp:nvSpPr>
        <dsp:cNvPr id="0" name=""/>
        <dsp:cNvSpPr/>
      </dsp:nvSpPr>
      <dsp:spPr>
        <a:xfrm>
          <a:off x="0" y="914599"/>
          <a:ext cx="6312150" cy="1661634"/>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5F52956F-846D-49C1-BB2E-F7AE70E9F404}">
      <dsp:nvSpPr>
        <dsp:cNvPr id="0" name=""/>
        <dsp:cNvSpPr/>
      </dsp:nvSpPr>
      <dsp:spPr>
        <a:xfrm>
          <a:off x="502644" y="1271535"/>
          <a:ext cx="913899" cy="9138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2BA3FF-8A22-4FC7-9218-F7218933A4AB}">
      <dsp:nvSpPr>
        <dsp:cNvPr id="0" name=""/>
        <dsp:cNvSpPr/>
      </dsp:nvSpPr>
      <dsp:spPr>
        <a:xfrm>
          <a:off x="1919188" y="897667"/>
          <a:ext cx="4392961" cy="1661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856" tIns="175856" rIns="175856" bIns="175856" numCol="1" spcCol="1270" anchor="ctr" anchorCtr="0">
          <a:noAutofit/>
        </a:bodyPr>
        <a:lstStyle/>
        <a:p>
          <a:pPr marL="0" lvl="0" indent="0" algn="l" defTabSz="1244600">
            <a:lnSpc>
              <a:spcPct val="90000"/>
            </a:lnSpc>
            <a:spcBef>
              <a:spcPct val="0"/>
            </a:spcBef>
            <a:spcAft>
              <a:spcPct val="35000"/>
            </a:spcAft>
            <a:buNone/>
          </a:pPr>
          <a:r>
            <a:rPr lang="fr-CA" sz="2800" kern="1200" dirty="0"/>
            <a:t>Table rondes</a:t>
          </a:r>
          <a:endParaRPr lang="en-US" sz="2800" kern="1200" dirty="0"/>
        </a:p>
      </dsp:txBody>
      <dsp:txXfrm>
        <a:off x="1919188" y="897667"/>
        <a:ext cx="4392961" cy="1661634"/>
      </dsp:txXfrm>
    </dsp:sp>
    <dsp:sp modelId="{87A1A01B-6DF8-43D2-871E-07FE5AE6E879}">
      <dsp:nvSpPr>
        <dsp:cNvPr id="0" name=""/>
        <dsp:cNvSpPr/>
      </dsp:nvSpPr>
      <dsp:spPr>
        <a:xfrm>
          <a:off x="0" y="2974711"/>
          <a:ext cx="6312150" cy="1666403"/>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2B818125-2CE9-43EC-B673-E47A6A549A13}">
      <dsp:nvSpPr>
        <dsp:cNvPr id="0" name=""/>
        <dsp:cNvSpPr/>
      </dsp:nvSpPr>
      <dsp:spPr>
        <a:xfrm>
          <a:off x="502644" y="3350963"/>
          <a:ext cx="913899" cy="9138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2C90F1-CA8A-4260-AD3D-780A17832E23}">
      <dsp:nvSpPr>
        <dsp:cNvPr id="0" name=""/>
        <dsp:cNvSpPr/>
      </dsp:nvSpPr>
      <dsp:spPr>
        <a:xfrm>
          <a:off x="1919188" y="2977095"/>
          <a:ext cx="4392961" cy="1661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856" tIns="175856" rIns="175856" bIns="175856" numCol="1" spcCol="1270" anchor="ctr" anchorCtr="0">
          <a:noAutofit/>
        </a:bodyPr>
        <a:lstStyle/>
        <a:p>
          <a:pPr marL="0" lvl="0" indent="0" algn="l" defTabSz="889000">
            <a:lnSpc>
              <a:spcPct val="90000"/>
            </a:lnSpc>
            <a:spcBef>
              <a:spcPct val="0"/>
            </a:spcBef>
            <a:spcAft>
              <a:spcPct val="35000"/>
            </a:spcAft>
            <a:buNone/>
          </a:pPr>
          <a:r>
            <a:rPr lang="fr-CA" sz="2000" kern="1200" dirty="0"/>
            <a:t>Fusion des formulaires 2629 et 2630 dans un nouveau formulaire 2629, du le 30 juin. Le formulaire 2630 est disparu de la circulation.</a:t>
          </a:r>
          <a:endParaRPr lang="en-US" sz="2000" kern="1200" dirty="0"/>
        </a:p>
      </dsp:txBody>
      <dsp:txXfrm>
        <a:off x="1919188" y="2977095"/>
        <a:ext cx="4392961" cy="16616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622CB-9C34-485C-8D12-4A3F5AC95EE1}">
      <dsp:nvSpPr>
        <dsp:cNvPr id="0" name=""/>
        <dsp:cNvSpPr/>
      </dsp:nvSpPr>
      <dsp:spPr>
        <a:xfrm>
          <a:off x="-58112" y="338384"/>
          <a:ext cx="6312150" cy="1923556"/>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5F52956F-846D-49C1-BB2E-F7AE70E9F404}">
      <dsp:nvSpPr>
        <dsp:cNvPr id="0" name=""/>
        <dsp:cNvSpPr/>
      </dsp:nvSpPr>
      <dsp:spPr>
        <a:xfrm>
          <a:off x="523763" y="771184"/>
          <a:ext cx="1060025" cy="1057956"/>
        </a:xfrm>
        <a:prstGeom prst="rect">
          <a:avLst/>
        </a:prstGeom>
        <a:blipFill rotWithShape="1">
          <a:blip xmlns:r="http://schemas.openxmlformats.org/officeDocument/2006/relationships" r:embed="rId1"/>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2BA3FF-8A22-4FC7-9218-F7218933A4AB}">
      <dsp:nvSpPr>
        <dsp:cNvPr id="0" name=""/>
        <dsp:cNvSpPr/>
      </dsp:nvSpPr>
      <dsp:spPr>
        <a:xfrm>
          <a:off x="1879136" y="338384"/>
          <a:ext cx="4491126" cy="2224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385" tIns="235385" rIns="235385" bIns="235385" numCol="1" spcCol="1270" anchor="ctr" anchorCtr="0">
          <a:noAutofit/>
        </a:bodyPr>
        <a:lstStyle/>
        <a:p>
          <a:pPr marL="0" lvl="0" indent="0" algn="l" defTabSz="755650">
            <a:lnSpc>
              <a:spcPct val="90000"/>
            </a:lnSpc>
            <a:spcBef>
              <a:spcPct val="0"/>
            </a:spcBef>
            <a:spcAft>
              <a:spcPct val="35000"/>
            </a:spcAft>
            <a:buNone/>
          </a:pPr>
          <a:endParaRPr lang="fr-CA" sz="1700" kern="1200" dirty="0"/>
        </a:p>
        <a:p>
          <a:pPr marL="0" lvl="0" indent="0" algn="l" defTabSz="755650">
            <a:lnSpc>
              <a:spcPct val="90000"/>
            </a:lnSpc>
            <a:spcBef>
              <a:spcPct val="0"/>
            </a:spcBef>
            <a:spcAft>
              <a:spcPct val="35000"/>
            </a:spcAft>
            <a:buNone/>
          </a:pPr>
          <a:r>
            <a:rPr lang="fr-CA" sz="2800" kern="1200" dirty="0"/>
            <a:t>Rapport 944 pour les DD</a:t>
          </a:r>
        </a:p>
        <a:p>
          <a:pPr marL="0" lvl="0" indent="0" algn="l" defTabSz="755650">
            <a:lnSpc>
              <a:spcPct val="90000"/>
            </a:lnSpc>
            <a:spcBef>
              <a:spcPct val="0"/>
            </a:spcBef>
            <a:spcAft>
              <a:spcPct val="35000"/>
            </a:spcAft>
            <a:buNone/>
          </a:pPr>
          <a:endParaRPr lang="en-US" sz="1700" kern="1200" dirty="0"/>
        </a:p>
      </dsp:txBody>
      <dsp:txXfrm>
        <a:off x="1879136" y="338384"/>
        <a:ext cx="4491126" cy="2224112"/>
      </dsp:txXfrm>
    </dsp:sp>
    <dsp:sp modelId="{87A1A01B-6DF8-43D2-871E-07FE5AE6E879}">
      <dsp:nvSpPr>
        <dsp:cNvPr id="0" name=""/>
        <dsp:cNvSpPr/>
      </dsp:nvSpPr>
      <dsp:spPr>
        <a:xfrm>
          <a:off x="-58112" y="2976285"/>
          <a:ext cx="6312150" cy="1923556"/>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2B818125-2CE9-43EC-B673-E47A6A549A13}">
      <dsp:nvSpPr>
        <dsp:cNvPr id="0" name=""/>
        <dsp:cNvSpPr/>
      </dsp:nvSpPr>
      <dsp:spPr>
        <a:xfrm>
          <a:off x="523763" y="3409086"/>
          <a:ext cx="1060025" cy="1057956"/>
        </a:xfrm>
        <a:prstGeom prst="rect">
          <a:avLst/>
        </a:prstGeom>
        <a:blipFill rotWithShape="1">
          <a:blip xmlns:r="http://schemas.openxmlformats.org/officeDocument/2006/relationships" r:embed="rId2"/>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2C90F1-CA8A-4260-AD3D-780A17832E23}">
      <dsp:nvSpPr>
        <dsp:cNvPr id="0" name=""/>
        <dsp:cNvSpPr/>
      </dsp:nvSpPr>
      <dsp:spPr>
        <a:xfrm>
          <a:off x="2165664" y="2976285"/>
          <a:ext cx="3918069" cy="2224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385" tIns="235385" rIns="235385" bIns="235385" numCol="1" spcCol="1270" anchor="ctr" anchorCtr="0">
          <a:noAutofit/>
        </a:bodyPr>
        <a:lstStyle/>
        <a:p>
          <a:pPr marL="0" lvl="0" indent="0" algn="l" defTabSz="889000">
            <a:lnSpc>
              <a:spcPct val="90000"/>
            </a:lnSpc>
            <a:spcBef>
              <a:spcPct val="0"/>
            </a:spcBef>
            <a:spcAft>
              <a:spcPct val="35000"/>
            </a:spcAft>
            <a:buNone/>
          </a:pPr>
          <a:r>
            <a:rPr lang="fr-CA" sz="2000" kern="1200" dirty="0"/>
            <a:t>Formulaire révisé et enligne seulement – maintenant une seule date de production annuelle : 15 septembre  !!        Toujours requis pour le Prix District Étoile.</a:t>
          </a:r>
        </a:p>
        <a:p>
          <a:pPr marL="0" lvl="0" indent="0" algn="l" defTabSz="889000">
            <a:lnSpc>
              <a:spcPct val="90000"/>
            </a:lnSpc>
            <a:spcBef>
              <a:spcPct val="0"/>
            </a:spcBef>
            <a:spcAft>
              <a:spcPct val="35000"/>
            </a:spcAft>
            <a:buNone/>
          </a:pPr>
          <a:endParaRPr lang="en-US" sz="1700" kern="1200" dirty="0"/>
        </a:p>
      </dsp:txBody>
      <dsp:txXfrm>
        <a:off x="2165664" y="2976285"/>
        <a:ext cx="3918069" cy="22241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8FB2C-77FA-4056-8F61-81592544C29D}">
      <dsp:nvSpPr>
        <dsp:cNvPr id="0" name=""/>
        <dsp:cNvSpPr/>
      </dsp:nvSpPr>
      <dsp:spPr>
        <a:xfrm>
          <a:off x="-138393" y="649929"/>
          <a:ext cx="6912245" cy="1915449"/>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65239C91-865B-4E51-809B-FB8247A48A2B}">
      <dsp:nvSpPr>
        <dsp:cNvPr id="0" name=""/>
        <dsp:cNvSpPr/>
      </dsp:nvSpPr>
      <dsp:spPr>
        <a:xfrm>
          <a:off x="441030" y="1080905"/>
          <a:ext cx="1055557" cy="10534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2355F0-48BB-4130-B415-3135A1E95765}">
      <dsp:nvSpPr>
        <dsp:cNvPr id="0" name=""/>
        <dsp:cNvSpPr/>
      </dsp:nvSpPr>
      <dsp:spPr>
        <a:xfrm>
          <a:off x="2076011" y="649929"/>
          <a:ext cx="4691340" cy="1917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17" tIns="202917" rIns="202917" bIns="202917" numCol="1" spcCol="1270" anchor="ctr" anchorCtr="0">
          <a:noAutofit/>
        </a:bodyPr>
        <a:lstStyle/>
        <a:p>
          <a:pPr marL="0" lvl="0" indent="0" algn="l" defTabSz="1244600">
            <a:lnSpc>
              <a:spcPct val="100000"/>
            </a:lnSpc>
            <a:spcBef>
              <a:spcPct val="0"/>
            </a:spcBef>
            <a:spcAft>
              <a:spcPct val="35000"/>
            </a:spcAft>
            <a:buNone/>
          </a:pPr>
          <a:r>
            <a:rPr lang="fr-CA" sz="2800" kern="1200" dirty="0"/>
            <a:t>Formulaire 1831</a:t>
          </a:r>
          <a:endParaRPr lang="en-US" sz="2800" kern="1200" dirty="0"/>
        </a:p>
      </dsp:txBody>
      <dsp:txXfrm>
        <a:off x="2076011" y="649929"/>
        <a:ext cx="4691340" cy="1917321"/>
      </dsp:txXfrm>
    </dsp:sp>
    <dsp:sp modelId="{44A75F8B-2665-48AA-A794-5FEAD4CA2D56}">
      <dsp:nvSpPr>
        <dsp:cNvPr id="0" name=""/>
        <dsp:cNvSpPr/>
      </dsp:nvSpPr>
      <dsp:spPr>
        <a:xfrm>
          <a:off x="-138393" y="2981807"/>
          <a:ext cx="6912245" cy="1915449"/>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6BCE6A91-9C34-4E32-BCC9-8545D1C8CAE8}">
      <dsp:nvSpPr>
        <dsp:cNvPr id="0" name=""/>
        <dsp:cNvSpPr/>
      </dsp:nvSpPr>
      <dsp:spPr>
        <a:xfrm>
          <a:off x="441030" y="3412783"/>
          <a:ext cx="1055557" cy="10534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3CF866-8EDD-4339-937F-80E021703078}">
      <dsp:nvSpPr>
        <dsp:cNvPr id="0" name=""/>
        <dsp:cNvSpPr/>
      </dsp:nvSpPr>
      <dsp:spPr>
        <a:xfrm>
          <a:off x="1792724" y="2981807"/>
          <a:ext cx="5257913" cy="1917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17" tIns="202917" rIns="202917" bIns="202917" numCol="1" spcCol="1270" anchor="ctr" anchorCtr="0">
          <a:noAutofit/>
        </a:bodyPr>
        <a:lstStyle/>
        <a:p>
          <a:pPr marL="0" lvl="0" indent="0" algn="l" defTabSz="889000">
            <a:lnSpc>
              <a:spcPct val="100000"/>
            </a:lnSpc>
            <a:spcBef>
              <a:spcPct val="0"/>
            </a:spcBef>
            <a:spcAft>
              <a:spcPct val="35000"/>
            </a:spcAft>
            <a:buNone/>
          </a:pPr>
          <a:r>
            <a:rPr lang="fr-CA" sz="2000" kern="1200" dirty="0"/>
            <a:t>Exonération pour membres invalides</a:t>
          </a:r>
        </a:p>
        <a:p>
          <a:pPr marL="0" lvl="0" indent="0" algn="l" defTabSz="889000">
            <a:spcBef>
              <a:spcPct val="0"/>
            </a:spcBef>
            <a:spcAft>
              <a:spcPct val="35000"/>
            </a:spcAft>
            <a:buNone/>
          </a:pPr>
          <a:r>
            <a:rPr lang="fr-CA" sz="2000" kern="1200" dirty="0"/>
            <a:t>Nouveau formulaire en ligne et disparition de l’obligation de fournir un certificat médical</a:t>
          </a:r>
          <a:r>
            <a:rPr lang="fr-CA" sz="2400" kern="1200" dirty="0"/>
            <a:t>.</a:t>
          </a:r>
        </a:p>
        <a:p>
          <a:pPr marL="0" lvl="0" indent="0" algn="l" defTabSz="889000">
            <a:lnSpc>
              <a:spcPct val="100000"/>
            </a:lnSpc>
            <a:spcBef>
              <a:spcPct val="0"/>
            </a:spcBef>
            <a:spcAft>
              <a:spcPct val="35000"/>
            </a:spcAft>
            <a:buNone/>
          </a:pPr>
          <a:endParaRPr lang="en-US" sz="1700" kern="1200" dirty="0"/>
        </a:p>
      </dsp:txBody>
      <dsp:txXfrm>
        <a:off x="1792724" y="2981807"/>
        <a:ext cx="5257913" cy="191732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7DE00DEF-65B4-4E46-B8C9-5B2FF511DA3D}" type="datetimeFigureOut">
              <a:rPr lang="fr-CA" smtClean="0"/>
              <a:t>2022-07-11</a:t>
            </a:fld>
            <a:endParaRPr lang="fr-CA"/>
          </a:p>
        </p:txBody>
      </p:sp>
      <p:sp>
        <p:nvSpPr>
          <p:cNvPr id="4" name="Espace réservé de l'image des diapositives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92C9E8FE-F3D2-4C09-8072-9888CFC6D8DA}" type="slidenum">
              <a:rPr lang="fr-CA" smtClean="0"/>
              <a:t>‹#›</a:t>
            </a:fld>
            <a:endParaRPr lang="fr-CA"/>
          </a:p>
        </p:txBody>
      </p:sp>
    </p:spTree>
    <p:extLst>
      <p:ext uri="{BB962C8B-B14F-4D97-AF65-F5344CB8AC3E}">
        <p14:creationId xmlns:p14="http://schemas.microsoft.com/office/powerpoint/2010/main" val="2911716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2C9E8FE-F3D2-4C09-8072-9888CFC6D8DA}" type="slidenum">
              <a:rPr lang="fr-CA" smtClean="0"/>
              <a:t>18</a:t>
            </a:fld>
            <a:endParaRPr lang="fr-CA"/>
          </a:p>
        </p:txBody>
      </p:sp>
    </p:spTree>
    <p:extLst>
      <p:ext uri="{BB962C8B-B14F-4D97-AF65-F5344CB8AC3E}">
        <p14:creationId xmlns:p14="http://schemas.microsoft.com/office/powerpoint/2010/main" val="221354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2C9E8FE-F3D2-4C09-8072-9888CFC6D8DA}" type="slidenum">
              <a:rPr lang="fr-CA" smtClean="0"/>
              <a:t>22</a:t>
            </a:fld>
            <a:endParaRPr lang="fr-CA"/>
          </a:p>
        </p:txBody>
      </p:sp>
    </p:spTree>
    <p:extLst>
      <p:ext uri="{BB962C8B-B14F-4D97-AF65-F5344CB8AC3E}">
        <p14:creationId xmlns:p14="http://schemas.microsoft.com/office/powerpoint/2010/main" val="2806452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2C9E8FE-F3D2-4C09-8072-9888CFC6D8DA}" type="slidenum">
              <a:rPr lang="fr-CA" smtClean="0"/>
              <a:t>24</a:t>
            </a:fld>
            <a:endParaRPr lang="fr-CA"/>
          </a:p>
        </p:txBody>
      </p:sp>
    </p:spTree>
    <p:extLst>
      <p:ext uri="{BB962C8B-B14F-4D97-AF65-F5344CB8AC3E}">
        <p14:creationId xmlns:p14="http://schemas.microsoft.com/office/powerpoint/2010/main" val="2196715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2C9E8FE-F3D2-4C09-8072-9888CFC6D8DA}" type="slidenum">
              <a:rPr lang="fr-CA" smtClean="0"/>
              <a:t>25</a:t>
            </a:fld>
            <a:endParaRPr lang="fr-CA"/>
          </a:p>
        </p:txBody>
      </p:sp>
    </p:spTree>
    <p:extLst>
      <p:ext uri="{BB962C8B-B14F-4D97-AF65-F5344CB8AC3E}">
        <p14:creationId xmlns:p14="http://schemas.microsoft.com/office/powerpoint/2010/main" val="4262558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2C9E8FE-F3D2-4C09-8072-9888CFC6D8DA}" type="slidenum">
              <a:rPr lang="fr-CA" smtClean="0"/>
              <a:t>26</a:t>
            </a:fld>
            <a:endParaRPr lang="fr-CA"/>
          </a:p>
        </p:txBody>
      </p:sp>
    </p:spTree>
    <p:extLst>
      <p:ext uri="{BB962C8B-B14F-4D97-AF65-F5344CB8AC3E}">
        <p14:creationId xmlns:p14="http://schemas.microsoft.com/office/powerpoint/2010/main" val="49521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2C9E8FE-F3D2-4C09-8072-9888CFC6D8DA}" type="slidenum">
              <a:rPr lang="fr-CA" smtClean="0"/>
              <a:t>27</a:t>
            </a:fld>
            <a:endParaRPr lang="fr-CA"/>
          </a:p>
        </p:txBody>
      </p:sp>
    </p:spTree>
    <p:extLst>
      <p:ext uri="{BB962C8B-B14F-4D97-AF65-F5344CB8AC3E}">
        <p14:creationId xmlns:p14="http://schemas.microsoft.com/office/powerpoint/2010/main" val="1882940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2C9E8FE-F3D2-4C09-8072-9888CFC6D8DA}" type="slidenum">
              <a:rPr lang="fr-CA" smtClean="0"/>
              <a:t>28</a:t>
            </a:fld>
            <a:endParaRPr lang="fr-CA"/>
          </a:p>
        </p:txBody>
      </p:sp>
    </p:spTree>
    <p:extLst>
      <p:ext uri="{BB962C8B-B14F-4D97-AF65-F5344CB8AC3E}">
        <p14:creationId xmlns:p14="http://schemas.microsoft.com/office/powerpoint/2010/main" val="4227687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3CC5F9-D47E-4A1B-AA1F-647A58FFC44B}" type="datetimeFigureOut">
              <a:rPr lang="fr-CA" smtClean="0"/>
              <a:t>2022-07-11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984DA64-B09C-4C00-977D-8FD5035F30A2}" type="slidenum">
              <a:rPr lang="fr-CA" smtClean="0"/>
              <a:t>‹#›</a:t>
            </a:fld>
            <a:endParaRPr lang="fr-CA"/>
          </a:p>
        </p:txBody>
      </p:sp>
    </p:spTree>
    <p:extLst>
      <p:ext uri="{BB962C8B-B14F-4D97-AF65-F5344CB8AC3E}">
        <p14:creationId xmlns:p14="http://schemas.microsoft.com/office/powerpoint/2010/main" val="1943694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3CC5F9-D47E-4A1B-AA1F-647A58FFC44B}" type="datetimeFigureOut">
              <a:rPr lang="fr-CA" smtClean="0"/>
              <a:t>2022-07-11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984DA64-B09C-4C00-977D-8FD5035F30A2}" type="slidenum">
              <a:rPr lang="fr-CA" smtClean="0"/>
              <a:t>‹#›</a:t>
            </a:fld>
            <a:endParaRPr lang="fr-CA"/>
          </a:p>
        </p:txBody>
      </p:sp>
    </p:spTree>
    <p:extLst>
      <p:ext uri="{BB962C8B-B14F-4D97-AF65-F5344CB8AC3E}">
        <p14:creationId xmlns:p14="http://schemas.microsoft.com/office/powerpoint/2010/main" val="4142009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3CC5F9-D47E-4A1B-AA1F-647A58FFC44B}" type="datetimeFigureOut">
              <a:rPr lang="fr-CA" smtClean="0"/>
              <a:t>2022-07-11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984DA64-B09C-4C00-977D-8FD5035F30A2}" type="slidenum">
              <a:rPr lang="fr-CA" smtClean="0"/>
              <a:t>‹#›</a:t>
            </a:fld>
            <a:endParaRPr lang="fr-CA"/>
          </a:p>
        </p:txBody>
      </p:sp>
    </p:spTree>
    <p:extLst>
      <p:ext uri="{BB962C8B-B14F-4D97-AF65-F5344CB8AC3E}">
        <p14:creationId xmlns:p14="http://schemas.microsoft.com/office/powerpoint/2010/main" val="1271745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3CC5F9-D47E-4A1B-AA1F-647A58FFC44B}" type="datetimeFigureOut">
              <a:rPr lang="fr-CA" smtClean="0"/>
              <a:t>2022-07-11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984DA64-B09C-4C00-977D-8FD5035F30A2}" type="slidenum">
              <a:rPr lang="fr-CA" smtClean="0"/>
              <a:t>‹#›</a:t>
            </a:fld>
            <a:endParaRPr lang="fr-CA"/>
          </a:p>
        </p:txBody>
      </p:sp>
    </p:spTree>
    <p:extLst>
      <p:ext uri="{BB962C8B-B14F-4D97-AF65-F5344CB8AC3E}">
        <p14:creationId xmlns:p14="http://schemas.microsoft.com/office/powerpoint/2010/main" val="915084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3CC5F9-D47E-4A1B-AA1F-647A58FFC44B}" type="datetimeFigureOut">
              <a:rPr lang="fr-CA" smtClean="0"/>
              <a:t>2022-07-11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984DA64-B09C-4C00-977D-8FD5035F30A2}" type="slidenum">
              <a:rPr lang="fr-CA" smtClean="0"/>
              <a:t>‹#›</a:t>
            </a:fld>
            <a:endParaRPr lang="fr-CA"/>
          </a:p>
        </p:txBody>
      </p:sp>
    </p:spTree>
    <p:extLst>
      <p:ext uri="{BB962C8B-B14F-4D97-AF65-F5344CB8AC3E}">
        <p14:creationId xmlns:p14="http://schemas.microsoft.com/office/powerpoint/2010/main" val="2462030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3CC5F9-D47E-4A1B-AA1F-647A58FFC44B}" type="datetimeFigureOut">
              <a:rPr lang="fr-CA" smtClean="0"/>
              <a:t>2022-07-11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984DA64-B09C-4C00-977D-8FD5035F30A2}" type="slidenum">
              <a:rPr lang="fr-CA" smtClean="0"/>
              <a:t>‹#›</a:t>
            </a:fld>
            <a:endParaRPr lang="fr-CA"/>
          </a:p>
        </p:txBody>
      </p:sp>
    </p:spTree>
    <p:extLst>
      <p:ext uri="{BB962C8B-B14F-4D97-AF65-F5344CB8AC3E}">
        <p14:creationId xmlns:p14="http://schemas.microsoft.com/office/powerpoint/2010/main" val="3729279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3CC5F9-D47E-4A1B-AA1F-647A58FFC44B}" type="datetimeFigureOut">
              <a:rPr lang="fr-CA" smtClean="0"/>
              <a:t>2022-07-11</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A984DA64-B09C-4C00-977D-8FD5035F30A2}" type="slidenum">
              <a:rPr lang="fr-CA" smtClean="0"/>
              <a:t>‹#›</a:t>
            </a:fld>
            <a:endParaRPr lang="fr-CA"/>
          </a:p>
        </p:txBody>
      </p:sp>
    </p:spTree>
    <p:extLst>
      <p:ext uri="{BB962C8B-B14F-4D97-AF65-F5344CB8AC3E}">
        <p14:creationId xmlns:p14="http://schemas.microsoft.com/office/powerpoint/2010/main" val="346902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3CC5F9-D47E-4A1B-AA1F-647A58FFC44B}" type="datetimeFigureOut">
              <a:rPr lang="fr-CA" smtClean="0"/>
              <a:t>2022-07-11</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A984DA64-B09C-4C00-977D-8FD5035F30A2}" type="slidenum">
              <a:rPr lang="fr-CA" smtClean="0"/>
              <a:t>‹#›</a:t>
            </a:fld>
            <a:endParaRPr lang="fr-CA"/>
          </a:p>
        </p:txBody>
      </p:sp>
    </p:spTree>
    <p:extLst>
      <p:ext uri="{BB962C8B-B14F-4D97-AF65-F5344CB8AC3E}">
        <p14:creationId xmlns:p14="http://schemas.microsoft.com/office/powerpoint/2010/main" val="136559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3CC5F9-D47E-4A1B-AA1F-647A58FFC44B}" type="datetimeFigureOut">
              <a:rPr lang="fr-CA" smtClean="0"/>
              <a:t>2022-07-11</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A984DA64-B09C-4C00-977D-8FD5035F30A2}" type="slidenum">
              <a:rPr lang="fr-CA" smtClean="0"/>
              <a:t>‹#›</a:t>
            </a:fld>
            <a:endParaRPr lang="fr-CA"/>
          </a:p>
        </p:txBody>
      </p:sp>
    </p:spTree>
    <p:extLst>
      <p:ext uri="{BB962C8B-B14F-4D97-AF65-F5344CB8AC3E}">
        <p14:creationId xmlns:p14="http://schemas.microsoft.com/office/powerpoint/2010/main" val="3627068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3CC5F9-D47E-4A1B-AA1F-647A58FFC44B}" type="datetimeFigureOut">
              <a:rPr lang="fr-CA" smtClean="0"/>
              <a:t>2022-07-11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984DA64-B09C-4C00-977D-8FD5035F30A2}" type="slidenum">
              <a:rPr lang="fr-CA" smtClean="0"/>
              <a:t>‹#›</a:t>
            </a:fld>
            <a:endParaRPr lang="fr-CA"/>
          </a:p>
        </p:txBody>
      </p:sp>
    </p:spTree>
    <p:extLst>
      <p:ext uri="{BB962C8B-B14F-4D97-AF65-F5344CB8AC3E}">
        <p14:creationId xmlns:p14="http://schemas.microsoft.com/office/powerpoint/2010/main" val="247586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3CC5F9-D47E-4A1B-AA1F-647A58FFC44B}" type="datetimeFigureOut">
              <a:rPr lang="fr-CA" smtClean="0"/>
              <a:t>2022-07-11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984DA64-B09C-4C00-977D-8FD5035F30A2}" type="slidenum">
              <a:rPr lang="fr-CA" smtClean="0"/>
              <a:t>‹#›</a:t>
            </a:fld>
            <a:endParaRPr lang="fr-CA"/>
          </a:p>
        </p:txBody>
      </p:sp>
    </p:spTree>
    <p:extLst>
      <p:ext uri="{BB962C8B-B14F-4D97-AF65-F5344CB8AC3E}">
        <p14:creationId xmlns:p14="http://schemas.microsoft.com/office/powerpoint/2010/main" val="1358558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3CC5F9-D47E-4A1B-AA1F-647A58FFC44B}" type="datetimeFigureOut">
              <a:rPr lang="fr-CA" smtClean="0"/>
              <a:t>2022-07-11</a:t>
            </a:fld>
            <a:endParaRPr lang="fr-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4DA64-B09C-4C00-977D-8FD5035F30A2}" type="slidenum">
              <a:rPr lang="fr-CA" smtClean="0"/>
              <a:t>‹#›</a:t>
            </a:fld>
            <a:endParaRPr lang="fr-CA"/>
          </a:p>
        </p:txBody>
      </p:sp>
    </p:spTree>
    <p:extLst>
      <p:ext uri="{BB962C8B-B14F-4D97-AF65-F5344CB8AC3E}">
        <p14:creationId xmlns:p14="http://schemas.microsoft.com/office/powerpoint/2010/main" val="125292399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globbsecurity.fr/lavenir-de-lavenir-42481/"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kofc.org/fr/resources/membership/fraternal-leader-success-planner5033.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kofc.org/fr/for-members/resources/district-forms.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www.kofc.org/fr/forms/council/service_personnel365_p.pdf" TargetMode="External"/><Relationship Id="rId4" Type="http://schemas.openxmlformats.org/officeDocument/2006/relationships/diagramLayout" Target="../diagrams/layout1.xml"/><Relationship Id="rId9" Type="http://schemas.openxmlformats.org/officeDocument/2006/relationships/image" Target="../media/image11.svg"/></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s://www.kofc.org/fr/forms/council/roundtable_coordinators2629_p.pdf" TargetMode="External"/><Relationship Id="rId4" Type="http://schemas.openxmlformats.org/officeDocument/2006/relationships/diagramLayout" Target="../diagrams/layout2.xml"/><Relationship Id="rId9" Type="http://schemas.openxmlformats.org/officeDocument/2006/relationships/image" Target="../media/image11.svg"/></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hyperlink" Target="https://survey.alchemer.com/s3/6910291/Formulaire-944-Rapport-annuel-du-d-put-de-district-sur-le-statut-du-conseil" TargetMode="External"/><Relationship Id="rId4" Type="http://schemas.openxmlformats.org/officeDocument/2006/relationships/diagramLayout" Target="../diagrams/layout3.xml"/><Relationship Id="rId9" Type="http://schemas.openxmlformats.org/officeDocument/2006/relationships/image" Target="../media/image11.svg"/></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hyperlink" Target="https://www.kofc.org/fr/forms/council/dues_relief_1831_p.pdf" TargetMode="External"/><Relationship Id="rId4" Type="http://schemas.openxmlformats.org/officeDocument/2006/relationships/diagramLayout" Target="../diagrams/layout4.xml"/><Relationship Id="rId9" Type="http://schemas.openxmlformats.org/officeDocument/2006/relationships/image" Target="../media/image11.sv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mailto:pierre.pelchat@videotron.ca"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www.kofc.org/fr/resources/membership/fraternal-leader-success-planner5033.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 name="Image 9" descr="Une image contenant extérieur, ciel, silhouette, rive&#10;&#10;Description générée automatiquement">
            <a:extLst>
              <a:ext uri="{FF2B5EF4-FFF2-40B4-BE49-F238E27FC236}">
                <a16:creationId xmlns:a16="http://schemas.microsoft.com/office/drawing/2014/main" id="{1BE07958-7DB1-46C3-A1FE-510FA2759A84}"/>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H="1">
            <a:off x="-3992268" y="-2386313"/>
            <a:ext cx="16584944" cy="10909783"/>
          </a:xfrm>
          <a:prstGeom prst="rect">
            <a:avLst/>
          </a:prstGeom>
          <a:effectLst>
            <a:outerShdw blurRad="50800" dist="50800" dir="5400000" sx="72000" sy="72000" algn="ctr" rotWithShape="0">
              <a:srgbClr val="000000"/>
            </a:outerShdw>
          </a:effectLst>
        </p:spPr>
      </p:pic>
      <p:pic>
        <p:nvPicPr>
          <p:cNvPr id="5" name="Image 4">
            <a:extLst>
              <a:ext uri="{FF2B5EF4-FFF2-40B4-BE49-F238E27FC236}">
                <a16:creationId xmlns:a16="http://schemas.microsoft.com/office/drawing/2014/main" id="{825C2FB7-FBC9-42CD-8BFF-D84EAEB25DE3}"/>
              </a:ext>
            </a:extLst>
          </p:cNvPr>
          <p:cNvPicPr>
            <a:picLocks noChangeAspect="1"/>
          </p:cNvPicPr>
          <p:nvPr/>
        </p:nvPicPr>
        <p:blipFill>
          <a:blip r:embed="rId5"/>
          <a:stretch>
            <a:fillRect/>
          </a:stretch>
        </p:blipFill>
        <p:spPr>
          <a:xfrm>
            <a:off x="7944725" y="-110066"/>
            <a:ext cx="2676376" cy="2115495"/>
          </a:xfrm>
          <a:prstGeom prst="rect">
            <a:avLst/>
          </a:prstGeom>
        </p:spPr>
      </p:pic>
      <p:sp>
        <p:nvSpPr>
          <p:cNvPr id="6" name="Title 1">
            <a:extLst>
              <a:ext uri="{FF2B5EF4-FFF2-40B4-BE49-F238E27FC236}">
                <a16:creationId xmlns:a16="http://schemas.microsoft.com/office/drawing/2014/main" id="{4A5FA693-7ECD-4C8F-9A7B-6886413472CA}"/>
              </a:ext>
            </a:extLst>
          </p:cNvPr>
          <p:cNvSpPr txBox="1">
            <a:spLocks/>
          </p:cNvSpPr>
          <p:nvPr/>
        </p:nvSpPr>
        <p:spPr>
          <a:xfrm>
            <a:off x="3922387" y="2812562"/>
            <a:ext cx="6157036" cy="1514185"/>
          </a:xfrm>
          <a:prstGeom prst="rect">
            <a:avLst/>
          </a:prstGeom>
        </p:spPr>
        <p:txBody>
          <a:bodyPr anchor="t">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6700" b="1" i="1" dirty="0">
                <a:solidFill>
                  <a:srgbClr val="2F4771"/>
                </a:solidFill>
              </a:rPr>
              <a:t>Prix Conseil Étoile</a:t>
            </a:r>
            <a:br>
              <a:rPr lang="fr-CA" sz="3400" b="1" dirty="0">
                <a:solidFill>
                  <a:srgbClr val="2F4771"/>
                </a:solidFill>
              </a:rPr>
            </a:br>
            <a:r>
              <a:rPr lang="fr-CA" sz="4000" b="1" i="1" dirty="0">
                <a:solidFill>
                  <a:srgbClr val="2F4771"/>
                </a:solidFill>
              </a:rPr>
              <a:t>et ses composantes</a:t>
            </a:r>
            <a:br>
              <a:rPr lang="fr-CA" sz="3400" dirty="0">
                <a:solidFill>
                  <a:srgbClr val="000000"/>
                </a:solidFill>
              </a:rPr>
            </a:br>
            <a:r>
              <a:rPr lang="fr-CA" sz="3400" dirty="0">
                <a:solidFill>
                  <a:srgbClr val="000000"/>
                </a:solidFill>
              </a:rPr>
              <a:t>	</a:t>
            </a:r>
          </a:p>
        </p:txBody>
      </p:sp>
      <p:sp>
        <p:nvSpPr>
          <p:cNvPr id="7" name="Subtitle 2">
            <a:extLst>
              <a:ext uri="{FF2B5EF4-FFF2-40B4-BE49-F238E27FC236}">
                <a16:creationId xmlns:a16="http://schemas.microsoft.com/office/drawing/2014/main" id="{A5A618C1-1794-4D39-B5F2-C5477C594ED5}"/>
              </a:ext>
            </a:extLst>
          </p:cNvPr>
          <p:cNvSpPr txBox="1">
            <a:spLocks/>
          </p:cNvSpPr>
          <p:nvPr/>
        </p:nvSpPr>
        <p:spPr>
          <a:xfrm>
            <a:off x="3922387" y="3710203"/>
            <a:ext cx="5946202" cy="838831"/>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dirty="0">
                <a:solidFill>
                  <a:srgbClr val="000000"/>
                </a:solidFill>
              </a:rPr>
              <a:t>Année colombienne 2022/2023</a:t>
            </a:r>
          </a:p>
        </p:txBody>
      </p:sp>
      <p:pic>
        <p:nvPicPr>
          <p:cNvPr id="8" name="Image 7">
            <a:extLst>
              <a:ext uri="{FF2B5EF4-FFF2-40B4-BE49-F238E27FC236}">
                <a16:creationId xmlns:a16="http://schemas.microsoft.com/office/drawing/2014/main" id="{54FE820B-9423-4D69-A9E1-396D2939EED5}"/>
              </a:ext>
            </a:extLst>
          </p:cNvPr>
          <p:cNvPicPr>
            <a:picLocks noChangeAspect="1"/>
          </p:cNvPicPr>
          <p:nvPr/>
        </p:nvPicPr>
        <p:blipFill>
          <a:blip r:embed="rId6"/>
          <a:stretch>
            <a:fillRect/>
          </a:stretch>
        </p:blipFill>
        <p:spPr>
          <a:xfrm>
            <a:off x="9568687" y="4771322"/>
            <a:ext cx="1775852" cy="1775852"/>
          </a:xfrm>
          <a:prstGeom prst="rect">
            <a:avLst/>
          </a:prstGeom>
        </p:spPr>
      </p:pic>
    </p:spTree>
    <p:extLst>
      <p:ext uri="{BB962C8B-B14F-4D97-AF65-F5344CB8AC3E}">
        <p14:creationId xmlns:p14="http://schemas.microsoft.com/office/powerpoint/2010/main" val="3727779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B756007-BBCB-4523-961E-4754C1B50B08}"/>
              </a:ext>
            </a:extLst>
          </p:cNvPr>
          <p:cNvSpPr>
            <a:spLocks noGrp="1"/>
          </p:cNvSpPr>
          <p:nvPr>
            <p:ph type="title"/>
          </p:nvPr>
        </p:nvSpPr>
        <p:spPr>
          <a:xfrm>
            <a:off x="838201" y="643467"/>
            <a:ext cx="3888526" cy="1800526"/>
          </a:xfrm>
        </p:spPr>
        <p:txBody>
          <a:bodyPr>
            <a:normAutofit/>
          </a:bodyPr>
          <a:lstStyle/>
          <a:p>
            <a:r>
              <a:rPr lang="fr-CA" b="1" i="1"/>
              <a:t>Ne laissez aucun voisin derrière</a:t>
            </a:r>
          </a:p>
        </p:txBody>
      </p:sp>
      <p:sp>
        <p:nvSpPr>
          <p:cNvPr id="18" name="Content Placeholder 17">
            <a:extLst>
              <a:ext uri="{FF2B5EF4-FFF2-40B4-BE49-F238E27FC236}">
                <a16:creationId xmlns:a16="http://schemas.microsoft.com/office/drawing/2014/main" id="{B59EE518-BA57-4C3B-AD61-CDC1F2AF6933}"/>
              </a:ext>
            </a:extLst>
          </p:cNvPr>
          <p:cNvSpPr>
            <a:spLocks noGrp="1"/>
          </p:cNvSpPr>
          <p:nvPr>
            <p:ph idx="1"/>
          </p:nvPr>
        </p:nvSpPr>
        <p:spPr>
          <a:xfrm>
            <a:off x="838200" y="2623381"/>
            <a:ext cx="4190999" cy="3553581"/>
          </a:xfrm>
        </p:spPr>
        <p:txBody>
          <a:bodyPr>
            <a:normAutofit/>
          </a:bodyPr>
          <a:lstStyle/>
          <a:p>
            <a:pPr marL="0" indent="0">
              <a:buNone/>
            </a:pPr>
            <a:r>
              <a:rPr lang="fr-CA" sz="2000" dirty="0"/>
              <a:t>En 2021/2022, le programme </a:t>
            </a:r>
            <a:r>
              <a:rPr lang="fr-CA" sz="2000" i="1" dirty="0"/>
              <a:t>« Ne laissez aucun voisin derrière »</a:t>
            </a:r>
            <a:r>
              <a:rPr lang="fr-CA" sz="2000" dirty="0"/>
              <a:t> est maintenu et les Conseils sont encouragés à y participer.</a:t>
            </a:r>
          </a:p>
          <a:p>
            <a:pPr marL="0" indent="0">
              <a:buNone/>
            </a:pPr>
            <a:r>
              <a:rPr lang="fr-CA" sz="2000" dirty="0"/>
              <a:t>La réalisation complète des 5 axes d’intervention confère 2 crédits dans la catégorie La Communauté.</a:t>
            </a:r>
          </a:p>
          <a:p>
            <a:pPr marL="0" indent="0">
              <a:buNone/>
            </a:pPr>
            <a:r>
              <a:rPr lang="fr-CA" sz="2000" dirty="0"/>
              <a:t>En association avec les programmes de la Foi en action, il est possible d’accumuler jusqu’à 9 crédits !</a:t>
            </a:r>
          </a:p>
        </p:txBody>
      </p:sp>
      <p:pic>
        <p:nvPicPr>
          <p:cNvPr id="3" name="Image 2">
            <a:extLst>
              <a:ext uri="{FF2B5EF4-FFF2-40B4-BE49-F238E27FC236}">
                <a16:creationId xmlns:a16="http://schemas.microsoft.com/office/drawing/2014/main" id="{0B421341-C842-4CA3-8766-5CF5656132C8}"/>
              </a:ext>
            </a:extLst>
          </p:cNvPr>
          <p:cNvPicPr>
            <a:picLocks noChangeAspect="1"/>
          </p:cNvPicPr>
          <p:nvPr/>
        </p:nvPicPr>
        <p:blipFill>
          <a:blip r:embed="rId2"/>
          <a:stretch>
            <a:fillRect/>
          </a:stretch>
        </p:blipFill>
        <p:spPr>
          <a:xfrm>
            <a:off x="7180112" y="818603"/>
            <a:ext cx="4033319" cy="5220794"/>
          </a:xfrm>
          <a:prstGeom prst="rect">
            <a:avLst/>
          </a:prstGeom>
        </p:spPr>
      </p:pic>
      <p:sp>
        <p:nvSpPr>
          <p:cNvPr id="4" name="ZoneTexte 3">
            <a:extLst>
              <a:ext uri="{FF2B5EF4-FFF2-40B4-BE49-F238E27FC236}">
                <a16:creationId xmlns:a16="http://schemas.microsoft.com/office/drawing/2014/main" id="{C3BFAF49-0205-14C7-4FF6-50DADD9CD357}"/>
              </a:ext>
            </a:extLst>
          </p:cNvPr>
          <p:cNvSpPr txBox="1"/>
          <p:nvPr/>
        </p:nvSpPr>
        <p:spPr>
          <a:xfrm rot="20232617">
            <a:off x="1164510" y="2132741"/>
            <a:ext cx="10354734" cy="2554545"/>
          </a:xfrm>
          <a:prstGeom prst="rect">
            <a:avLst/>
          </a:prstGeom>
          <a:noFill/>
        </p:spPr>
        <p:txBody>
          <a:bodyPr wrap="square" rtlCol="0">
            <a:spAutoFit/>
          </a:bodyPr>
          <a:lstStyle/>
          <a:p>
            <a:pPr algn="ctr"/>
            <a:r>
              <a:rPr lang="fr-CA" sz="8000" b="1" dirty="0">
                <a:solidFill>
                  <a:srgbClr val="FF0000"/>
                </a:solidFill>
                <a:highlight>
                  <a:srgbClr val="FFFF00"/>
                </a:highlight>
              </a:rPr>
              <a:t>CE PROGRAMME N’EXISTE PLUS!</a:t>
            </a:r>
          </a:p>
        </p:txBody>
      </p:sp>
    </p:spTree>
    <p:extLst>
      <p:ext uri="{BB962C8B-B14F-4D97-AF65-F5344CB8AC3E}">
        <p14:creationId xmlns:p14="http://schemas.microsoft.com/office/powerpoint/2010/main" val="238194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F4FDBAB-25B7-DC9C-B489-EFB7C77C266E}"/>
              </a:ext>
            </a:extLst>
          </p:cNvPr>
          <p:cNvSpPr txBox="1"/>
          <p:nvPr/>
        </p:nvSpPr>
        <p:spPr>
          <a:xfrm>
            <a:off x="4958621" y="0"/>
            <a:ext cx="2274757" cy="584775"/>
          </a:xfrm>
          <a:prstGeom prst="rect">
            <a:avLst/>
          </a:prstGeom>
          <a:noFill/>
        </p:spPr>
        <p:txBody>
          <a:bodyPr wrap="square">
            <a:spAutoFit/>
          </a:bodyPr>
          <a:lstStyle/>
          <a:p>
            <a:r>
              <a:rPr lang="fr-CA" sz="2000" b="1" i="1" dirty="0">
                <a:solidFill>
                  <a:srgbClr val="2F4771"/>
                </a:solidFill>
              </a:rPr>
              <a:t>Prix Conseil Étoile</a:t>
            </a:r>
            <a:br>
              <a:rPr lang="fr-CA" sz="900" b="1" dirty="0">
                <a:solidFill>
                  <a:srgbClr val="2F4771"/>
                </a:solidFill>
              </a:rPr>
            </a:br>
            <a:r>
              <a:rPr lang="fr-CA" sz="1200" b="1" i="1" dirty="0">
                <a:solidFill>
                  <a:srgbClr val="2F4771"/>
                </a:solidFill>
              </a:rPr>
              <a:t>et ses composantes</a:t>
            </a:r>
            <a:endParaRPr lang="fr-FR" sz="1200" dirty="0"/>
          </a:p>
        </p:txBody>
      </p:sp>
      <p:sp>
        <p:nvSpPr>
          <p:cNvPr id="11" name="ZoneTexte 10">
            <a:extLst>
              <a:ext uri="{FF2B5EF4-FFF2-40B4-BE49-F238E27FC236}">
                <a16:creationId xmlns:a16="http://schemas.microsoft.com/office/drawing/2014/main" id="{967B7125-0005-4745-FB82-AEC357AD9CF4}"/>
              </a:ext>
            </a:extLst>
          </p:cNvPr>
          <p:cNvSpPr txBox="1"/>
          <p:nvPr/>
        </p:nvSpPr>
        <p:spPr>
          <a:xfrm>
            <a:off x="751562" y="2096111"/>
            <a:ext cx="4939432" cy="3477875"/>
          </a:xfrm>
          <a:prstGeom prst="rect">
            <a:avLst/>
          </a:prstGeom>
          <a:noFill/>
        </p:spPr>
        <p:txBody>
          <a:bodyPr wrap="square">
            <a:spAutoFit/>
          </a:bodyPr>
          <a:lstStyle/>
          <a:p>
            <a:r>
              <a:rPr lang="fr-CA" sz="2200" dirty="0">
                <a:solidFill>
                  <a:schemeClr val="bg1"/>
                </a:solidFill>
              </a:rPr>
              <a:t>Ce programme, inventé de toutes pièces comme réponse des CdeC aux besoins engendrés par la pandémie, n’existe plus comme tel depuis le 30 juin dernier. </a:t>
            </a:r>
          </a:p>
          <a:p>
            <a:endParaRPr lang="fr-CA" sz="2200" dirty="0">
              <a:solidFill>
                <a:schemeClr val="bg1"/>
              </a:solidFill>
            </a:endParaRPr>
          </a:p>
          <a:p>
            <a:r>
              <a:rPr lang="fr-CA" sz="2200" dirty="0">
                <a:solidFill>
                  <a:schemeClr val="bg1"/>
                </a:solidFill>
              </a:rPr>
              <a:t>Par contre, il est important de se rappeler que pris séparément, chacun des 5 axes d’intervention de NLAVD continue de conférer des crédits aux Conseils qui réalisent ces programmes.</a:t>
            </a:r>
          </a:p>
        </p:txBody>
      </p:sp>
      <p:sp>
        <p:nvSpPr>
          <p:cNvPr id="12" name="Title 1">
            <a:extLst>
              <a:ext uri="{FF2B5EF4-FFF2-40B4-BE49-F238E27FC236}">
                <a16:creationId xmlns:a16="http://schemas.microsoft.com/office/drawing/2014/main" id="{65C3FC64-F6DF-8235-1867-05FFC2816FB2}"/>
              </a:ext>
            </a:extLst>
          </p:cNvPr>
          <p:cNvSpPr>
            <a:spLocks noGrp="1"/>
          </p:cNvSpPr>
          <p:nvPr>
            <p:ph type="title"/>
          </p:nvPr>
        </p:nvSpPr>
        <p:spPr>
          <a:xfrm>
            <a:off x="656492" y="584775"/>
            <a:ext cx="10515600" cy="1325563"/>
          </a:xfrm>
        </p:spPr>
        <p:txBody>
          <a:bodyPr>
            <a:normAutofit/>
          </a:bodyPr>
          <a:lstStyle/>
          <a:p>
            <a:r>
              <a:rPr lang="fr-CA" sz="6000" b="1" i="1" dirty="0">
                <a:solidFill>
                  <a:srgbClr val="2F4771"/>
                </a:solidFill>
              </a:rPr>
              <a:t>L’après « NLAVD »</a:t>
            </a:r>
            <a:endParaRPr lang="fr-CA" sz="4000" b="1" i="1" dirty="0">
              <a:solidFill>
                <a:srgbClr val="2F4771"/>
              </a:solidFill>
            </a:endParaRPr>
          </a:p>
        </p:txBody>
      </p:sp>
      <p:sp>
        <p:nvSpPr>
          <p:cNvPr id="8" name="ZoneTexte 7">
            <a:extLst>
              <a:ext uri="{FF2B5EF4-FFF2-40B4-BE49-F238E27FC236}">
                <a16:creationId xmlns:a16="http://schemas.microsoft.com/office/drawing/2014/main" id="{2ACF95B4-8451-0710-7FC5-8D6DD3E0D977}"/>
              </a:ext>
            </a:extLst>
          </p:cNvPr>
          <p:cNvSpPr txBox="1"/>
          <p:nvPr/>
        </p:nvSpPr>
        <p:spPr>
          <a:xfrm>
            <a:off x="6501007" y="680340"/>
            <a:ext cx="5159759" cy="5632311"/>
          </a:xfrm>
          <a:prstGeom prst="rect">
            <a:avLst/>
          </a:prstGeom>
          <a:noFill/>
          <a:ln>
            <a:solidFill>
              <a:srgbClr val="2F4771"/>
            </a:solidFill>
          </a:ln>
        </p:spPr>
        <p:txBody>
          <a:bodyPr wrap="square">
            <a:spAutoFit/>
          </a:bodyPr>
          <a:lstStyle/>
          <a:p>
            <a:pPr marL="0" marR="0">
              <a:spcBef>
                <a:spcPts val="0"/>
              </a:spcBef>
              <a:spcAft>
                <a:spcPts val="0"/>
              </a:spcAft>
            </a:pPr>
            <a:r>
              <a:rPr lang="fr-CA" sz="1800" b="1" dirty="0">
                <a:solidFill>
                  <a:srgbClr val="2F4771"/>
                </a:solidFill>
                <a:effectLst/>
                <a:latin typeface="Arial Nova" panose="020B0504020202020204" pitchFamily="34" charset="0"/>
                <a:ea typeface="Calibri" panose="020F0502020204030204" pitchFamily="34" charset="0"/>
              </a:rPr>
              <a:t>Axe 1 – Soutenez vos Frères Chevaliers</a:t>
            </a:r>
            <a:endParaRPr lang="fr-CA" sz="1800" b="1" dirty="0">
              <a:solidFill>
                <a:srgbClr val="2F4771"/>
              </a:solidFill>
              <a:effectLst/>
              <a:latin typeface="Calibri" panose="020F0502020204030204" pitchFamily="34" charset="0"/>
              <a:ea typeface="Calibri" panose="020F0502020204030204" pitchFamily="34" charset="0"/>
            </a:endParaRPr>
          </a:p>
          <a:p>
            <a:pPr marL="0" marR="0">
              <a:spcBef>
                <a:spcPts val="0"/>
              </a:spcBef>
              <a:spcAft>
                <a:spcPts val="0"/>
              </a:spcAft>
            </a:pPr>
            <a:r>
              <a:rPr lang="fr-CA" sz="1800" dirty="0">
                <a:solidFill>
                  <a:srgbClr val="2F4771"/>
                </a:solidFill>
                <a:effectLst/>
                <a:latin typeface="Arial Nova" panose="020B0504020202020204" pitchFamily="34" charset="0"/>
                <a:ea typeface="Calibri" panose="020F0502020204030204" pitchFamily="34" charset="0"/>
              </a:rPr>
              <a:t>Programme-maison dans la catégorie La Communauté – chaîne téléphonique par exemple.</a:t>
            </a:r>
            <a:endParaRPr lang="fr-CA" sz="1800" dirty="0">
              <a:solidFill>
                <a:srgbClr val="2F4771"/>
              </a:solidFill>
              <a:effectLst/>
              <a:latin typeface="Calibri" panose="020F0502020204030204" pitchFamily="34" charset="0"/>
              <a:ea typeface="Calibri" panose="020F0502020204030204" pitchFamily="34" charset="0"/>
            </a:endParaRPr>
          </a:p>
          <a:p>
            <a:pPr marL="0" marR="0">
              <a:spcBef>
                <a:spcPts val="0"/>
              </a:spcBef>
              <a:spcAft>
                <a:spcPts val="0"/>
              </a:spcAft>
            </a:pPr>
            <a:r>
              <a:rPr lang="fr-CA" sz="1800" dirty="0">
                <a:solidFill>
                  <a:srgbClr val="2F4771"/>
                </a:solidFill>
                <a:effectLst/>
                <a:latin typeface="Arial Nova" panose="020B0504020202020204" pitchFamily="34" charset="0"/>
                <a:ea typeface="Calibri" panose="020F0502020204030204" pitchFamily="34" charset="0"/>
              </a:rPr>
              <a:t> </a:t>
            </a:r>
            <a:endParaRPr lang="fr-CA" sz="1800" dirty="0">
              <a:solidFill>
                <a:srgbClr val="2F4771"/>
              </a:solidFill>
              <a:effectLst/>
              <a:latin typeface="Calibri" panose="020F0502020204030204" pitchFamily="34" charset="0"/>
              <a:ea typeface="Calibri" panose="020F0502020204030204" pitchFamily="34" charset="0"/>
            </a:endParaRPr>
          </a:p>
          <a:p>
            <a:pPr marL="0" marR="0">
              <a:spcBef>
                <a:spcPts val="0"/>
              </a:spcBef>
              <a:spcAft>
                <a:spcPts val="0"/>
              </a:spcAft>
            </a:pPr>
            <a:r>
              <a:rPr lang="fr-CA" sz="1800" b="1" dirty="0">
                <a:solidFill>
                  <a:srgbClr val="2F4771"/>
                </a:solidFill>
                <a:effectLst/>
                <a:latin typeface="Arial Nova" panose="020B0504020202020204" pitchFamily="34" charset="0"/>
                <a:ea typeface="Calibri" panose="020F0502020204030204" pitchFamily="34" charset="0"/>
              </a:rPr>
              <a:t>Axe 2 – Soutenez votre paroisse</a:t>
            </a:r>
            <a:endParaRPr lang="fr-CA" sz="1800" b="1" dirty="0">
              <a:solidFill>
                <a:srgbClr val="2F4771"/>
              </a:solidFill>
              <a:effectLst/>
              <a:latin typeface="Calibri" panose="020F0502020204030204" pitchFamily="34" charset="0"/>
              <a:ea typeface="Calibri" panose="020F0502020204030204" pitchFamily="34" charset="0"/>
            </a:endParaRPr>
          </a:p>
          <a:p>
            <a:pPr marL="0" marR="0">
              <a:spcBef>
                <a:spcPts val="0"/>
              </a:spcBef>
              <a:spcAft>
                <a:spcPts val="0"/>
              </a:spcAft>
            </a:pPr>
            <a:r>
              <a:rPr lang="fr-CA" sz="1800" dirty="0">
                <a:solidFill>
                  <a:srgbClr val="2F4771"/>
                </a:solidFill>
                <a:effectLst/>
                <a:latin typeface="Arial Nova" panose="020B0504020202020204" pitchFamily="34" charset="0"/>
                <a:ea typeface="Calibri" panose="020F0502020204030204" pitchFamily="34" charset="0"/>
              </a:rPr>
              <a:t>Correspond au programme Actions de l’église domestique dans la catégorie La Foi.</a:t>
            </a:r>
            <a:endParaRPr lang="fr-CA" sz="1800" dirty="0">
              <a:solidFill>
                <a:srgbClr val="2F4771"/>
              </a:solidFill>
              <a:effectLst/>
              <a:latin typeface="Calibri" panose="020F0502020204030204" pitchFamily="34" charset="0"/>
              <a:ea typeface="Calibri" panose="020F0502020204030204" pitchFamily="34" charset="0"/>
            </a:endParaRPr>
          </a:p>
          <a:p>
            <a:pPr marL="0" marR="0">
              <a:spcBef>
                <a:spcPts val="0"/>
              </a:spcBef>
              <a:spcAft>
                <a:spcPts val="0"/>
              </a:spcAft>
            </a:pPr>
            <a:r>
              <a:rPr lang="fr-CA" sz="1800" dirty="0">
                <a:solidFill>
                  <a:srgbClr val="2F4771"/>
                </a:solidFill>
                <a:effectLst/>
                <a:latin typeface="Arial Nova" panose="020B0504020202020204" pitchFamily="34" charset="0"/>
                <a:ea typeface="Calibri" panose="020F0502020204030204" pitchFamily="34" charset="0"/>
              </a:rPr>
              <a:t> </a:t>
            </a:r>
            <a:endParaRPr lang="fr-CA" sz="1800" dirty="0">
              <a:solidFill>
                <a:srgbClr val="2F4771"/>
              </a:solidFill>
              <a:effectLst/>
              <a:latin typeface="Calibri" panose="020F0502020204030204" pitchFamily="34" charset="0"/>
              <a:ea typeface="Calibri" panose="020F0502020204030204" pitchFamily="34" charset="0"/>
            </a:endParaRPr>
          </a:p>
          <a:p>
            <a:pPr marL="0" marR="0">
              <a:spcBef>
                <a:spcPts val="0"/>
              </a:spcBef>
              <a:spcAft>
                <a:spcPts val="0"/>
              </a:spcAft>
            </a:pPr>
            <a:r>
              <a:rPr lang="fr-CA" sz="1800" b="1" dirty="0">
                <a:solidFill>
                  <a:srgbClr val="2F4771"/>
                </a:solidFill>
                <a:effectLst/>
                <a:latin typeface="Arial Nova" panose="020B0504020202020204" pitchFamily="34" charset="0"/>
                <a:ea typeface="Calibri" panose="020F0502020204030204" pitchFamily="34" charset="0"/>
              </a:rPr>
              <a:t>Axe 3 – Soutenez votre communauté</a:t>
            </a:r>
            <a:endParaRPr lang="fr-CA" sz="1800" b="1" dirty="0">
              <a:solidFill>
                <a:srgbClr val="2F4771"/>
              </a:solidFill>
              <a:effectLst/>
              <a:latin typeface="Calibri" panose="020F0502020204030204" pitchFamily="34" charset="0"/>
              <a:ea typeface="Calibri" panose="020F0502020204030204" pitchFamily="34" charset="0"/>
            </a:endParaRPr>
          </a:p>
          <a:p>
            <a:pPr marL="0" marR="0">
              <a:spcBef>
                <a:spcPts val="0"/>
              </a:spcBef>
              <a:spcAft>
                <a:spcPts val="0"/>
              </a:spcAft>
            </a:pPr>
            <a:r>
              <a:rPr lang="fr-CA" sz="1800" dirty="0">
                <a:solidFill>
                  <a:srgbClr val="2F4771"/>
                </a:solidFill>
                <a:effectLst/>
                <a:latin typeface="Arial Nova" panose="020B0504020202020204" pitchFamily="34" charset="0"/>
                <a:ea typeface="Calibri" panose="020F0502020204030204" pitchFamily="34" charset="0"/>
              </a:rPr>
              <a:t>Correspond au programme Des mains secourables dans la catégorie La Communauté.</a:t>
            </a:r>
            <a:endParaRPr lang="fr-CA" sz="1800" dirty="0">
              <a:solidFill>
                <a:srgbClr val="2F4771"/>
              </a:solidFill>
              <a:effectLst/>
              <a:latin typeface="Calibri" panose="020F0502020204030204" pitchFamily="34" charset="0"/>
              <a:ea typeface="Calibri" panose="020F0502020204030204" pitchFamily="34" charset="0"/>
            </a:endParaRPr>
          </a:p>
          <a:p>
            <a:pPr marL="0" marR="0">
              <a:spcBef>
                <a:spcPts val="0"/>
              </a:spcBef>
              <a:spcAft>
                <a:spcPts val="0"/>
              </a:spcAft>
            </a:pPr>
            <a:r>
              <a:rPr lang="fr-CA" sz="1800" dirty="0">
                <a:solidFill>
                  <a:srgbClr val="2F4771"/>
                </a:solidFill>
                <a:effectLst/>
                <a:latin typeface="Arial Nova" panose="020B0504020202020204" pitchFamily="34" charset="0"/>
                <a:ea typeface="Calibri" panose="020F0502020204030204" pitchFamily="34" charset="0"/>
              </a:rPr>
              <a:t> </a:t>
            </a:r>
            <a:endParaRPr lang="fr-CA" sz="1800" dirty="0">
              <a:solidFill>
                <a:srgbClr val="2F4771"/>
              </a:solidFill>
              <a:effectLst/>
              <a:latin typeface="Calibri" panose="020F0502020204030204" pitchFamily="34" charset="0"/>
              <a:ea typeface="Calibri" panose="020F0502020204030204" pitchFamily="34" charset="0"/>
            </a:endParaRPr>
          </a:p>
          <a:p>
            <a:pPr marL="0" marR="0">
              <a:spcBef>
                <a:spcPts val="0"/>
              </a:spcBef>
              <a:spcAft>
                <a:spcPts val="0"/>
              </a:spcAft>
            </a:pPr>
            <a:r>
              <a:rPr lang="fr-CA" sz="1800" b="1" dirty="0">
                <a:solidFill>
                  <a:srgbClr val="2F4771"/>
                </a:solidFill>
                <a:effectLst/>
                <a:latin typeface="Arial Nova" panose="020B0504020202020204" pitchFamily="34" charset="0"/>
                <a:ea typeface="Calibri" panose="020F0502020204030204" pitchFamily="34" charset="0"/>
              </a:rPr>
              <a:t>Axe 4 – Nourrissez les affamés </a:t>
            </a:r>
            <a:endParaRPr lang="fr-CA" sz="1800" b="1" dirty="0">
              <a:solidFill>
                <a:srgbClr val="2F4771"/>
              </a:solidFill>
              <a:effectLst/>
              <a:latin typeface="Calibri" panose="020F0502020204030204" pitchFamily="34" charset="0"/>
              <a:ea typeface="Calibri" panose="020F0502020204030204" pitchFamily="34" charset="0"/>
            </a:endParaRPr>
          </a:p>
          <a:p>
            <a:pPr marL="0" marR="0">
              <a:spcBef>
                <a:spcPts val="0"/>
              </a:spcBef>
              <a:spcAft>
                <a:spcPts val="0"/>
              </a:spcAft>
            </a:pPr>
            <a:r>
              <a:rPr lang="fr-CA" sz="1800" dirty="0">
                <a:solidFill>
                  <a:srgbClr val="2F4771"/>
                </a:solidFill>
                <a:effectLst/>
                <a:latin typeface="Arial Nova" panose="020B0504020202020204" pitchFamily="34" charset="0"/>
                <a:ea typeface="Calibri" panose="020F0502020204030204" pitchFamily="34" charset="0"/>
              </a:rPr>
              <a:t>Correspond au programme-vedette Nourrir les familles dans la catégorie La Famille.</a:t>
            </a:r>
            <a:endParaRPr lang="fr-CA" sz="1800" dirty="0">
              <a:solidFill>
                <a:srgbClr val="2F4771"/>
              </a:solidFill>
              <a:effectLst/>
              <a:latin typeface="Calibri" panose="020F0502020204030204" pitchFamily="34" charset="0"/>
              <a:ea typeface="Calibri" panose="020F0502020204030204" pitchFamily="34" charset="0"/>
            </a:endParaRPr>
          </a:p>
          <a:p>
            <a:pPr marL="0" marR="0">
              <a:spcBef>
                <a:spcPts val="0"/>
              </a:spcBef>
              <a:spcAft>
                <a:spcPts val="0"/>
              </a:spcAft>
            </a:pPr>
            <a:r>
              <a:rPr lang="fr-CA" sz="1800" dirty="0">
                <a:solidFill>
                  <a:srgbClr val="2F4771"/>
                </a:solidFill>
                <a:effectLst/>
                <a:latin typeface="Arial Nova" panose="020B0504020202020204" pitchFamily="34" charset="0"/>
                <a:ea typeface="Calibri" panose="020F0502020204030204" pitchFamily="34" charset="0"/>
              </a:rPr>
              <a:t> </a:t>
            </a:r>
            <a:endParaRPr lang="fr-CA" sz="1800" dirty="0">
              <a:solidFill>
                <a:srgbClr val="2F4771"/>
              </a:solidFill>
              <a:effectLst/>
              <a:latin typeface="Calibri" panose="020F0502020204030204" pitchFamily="34" charset="0"/>
              <a:ea typeface="Calibri" panose="020F0502020204030204" pitchFamily="34" charset="0"/>
            </a:endParaRPr>
          </a:p>
          <a:p>
            <a:pPr marL="0" marR="0">
              <a:spcBef>
                <a:spcPts val="0"/>
              </a:spcBef>
              <a:spcAft>
                <a:spcPts val="0"/>
              </a:spcAft>
            </a:pPr>
            <a:r>
              <a:rPr lang="fr-CA" sz="1800" b="1" dirty="0">
                <a:solidFill>
                  <a:srgbClr val="2F4771"/>
                </a:solidFill>
                <a:effectLst/>
                <a:latin typeface="Arial Nova" panose="020B0504020202020204" pitchFamily="34" charset="0"/>
                <a:ea typeface="Calibri" panose="020F0502020204030204" pitchFamily="34" charset="0"/>
              </a:rPr>
              <a:t>Axe 5 – Donnez du sang</a:t>
            </a:r>
            <a:endParaRPr lang="fr-CA" sz="1800" b="1" dirty="0">
              <a:solidFill>
                <a:srgbClr val="2F4771"/>
              </a:solidFill>
              <a:effectLst/>
              <a:latin typeface="Calibri" panose="020F0502020204030204" pitchFamily="34" charset="0"/>
              <a:ea typeface="Calibri" panose="020F0502020204030204" pitchFamily="34" charset="0"/>
            </a:endParaRPr>
          </a:p>
          <a:p>
            <a:pPr marL="0" marR="0">
              <a:spcBef>
                <a:spcPts val="0"/>
              </a:spcBef>
              <a:spcAft>
                <a:spcPts val="0"/>
              </a:spcAft>
            </a:pPr>
            <a:r>
              <a:rPr lang="fr-CA" sz="1800" dirty="0">
                <a:solidFill>
                  <a:srgbClr val="2F4771"/>
                </a:solidFill>
                <a:effectLst/>
                <a:latin typeface="Arial Nova" panose="020B0504020202020204" pitchFamily="34" charset="0"/>
                <a:ea typeface="Calibri" panose="020F0502020204030204" pitchFamily="34" charset="0"/>
              </a:rPr>
              <a:t>Correspond au programme-vedette Collecte de sang dans la catégorie La Vie.</a:t>
            </a:r>
            <a:endParaRPr lang="fr-CA" sz="1800" dirty="0">
              <a:solidFill>
                <a:srgbClr val="2F4771"/>
              </a:solidFill>
              <a:effectLst/>
              <a:latin typeface="Calibri" panose="020F0502020204030204" pitchFamily="34" charset="0"/>
              <a:ea typeface="Calibri" panose="020F0502020204030204" pitchFamily="34" charset="0"/>
            </a:endParaRPr>
          </a:p>
        </p:txBody>
      </p:sp>
      <p:sp>
        <p:nvSpPr>
          <p:cNvPr id="9" name="ZoneTexte 8">
            <a:extLst>
              <a:ext uri="{FF2B5EF4-FFF2-40B4-BE49-F238E27FC236}">
                <a16:creationId xmlns:a16="http://schemas.microsoft.com/office/drawing/2014/main" id="{65B4108A-A4EE-819E-3068-586CFF7E57DC}"/>
              </a:ext>
            </a:extLst>
          </p:cNvPr>
          <p:cNvSpPr txBox="1"/>
          <p:nvPr/>
        </p:nvSpPr>
        <p:spPr>
          <a:xfrm>
            <a:off x="901875" y="5759759"/>
            <a:ext cx="4459266" cy="707886"/>
          </a:xfrm>
          <a:prstGeom prst="rect">
            <a:avLst/>
          </a:prstGeom>
          <a:solidFill>
            <a:schemeClr val="tx1"/>
          </a:solidFill>
        </p:spPr>
        <p:txBody>
          <a:bodyPr wrap="square" rtlCol="0">
            <a:spAutoFit/>
          </a:bodyPr>
          <a:lstStyle/>
          <a:p>
            <a:pPr algn="ctr"/>
            <a:r>
              <a:rPr lang="fr-CA" sz="2000" b="1" dirty="0">
                <a:solidFill>
                  <a:srgbClr val="2F4771"/>
                </a:solidFill>
                <a:latin typeface="Arial Nova" panose="020B0504020202020204" pitchFamily="34" charset="0"/>
              </a:rPr>
              <a:t>La réalisation des 5 axes, permets d’accumuler jusqu’à 7 crédits. </a:t>
            </a:r>
            <a:endParaRPr lang="fr-FR" sz="2000" b="1" dirty="0">
              <a:solidFill>
                <a:srgbClr val="2F4771"/>
              </a:solidFill>
              <a:latin typeface="Arial Nova" panose="020B0504020202020204" pitchFamily="34" charset="0"/>
            </a:endParaRPr>
          </a:p>
        </p:txBody>
      </p:sp>
    </p:spTree>
    <p:extLst>
      <p:ext uri="{BB962C8B-B14F-4D97-AF65-F5344CB8AC3E}">
        <p14:creationId xmlns:p14="http://schemas.microsoft.com/office/powerpoint/2010/main" val="244013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xEl>
                                              <p:pRg st="10" end="10"/>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F4FDBAB-25B7-DC9C-B489-EFB7C77C266E}"/>
              </a:ext>
            </a:extLst>
          </p:cNvPr>
          <p:cNvSpPr txBox="1"/>
          <p:nvPr/>
        </p:nvSpPr>
        <p:spPr>
          <a:xfrm>
            <a:off x="4958621" y="0"/>
            <a:ext cx="2274757" cy="584775"/>
          </a:xfrm>
          <a:prstGeom prst="rect">
            <a:avLst/>
          </a:prstGeom>
          <a:noFill/>
        </p:spPr>
        <p:txBody>
          <a:bodyPr wrap="square">
            <a:spAutoFit/>
          </a:bodyPr>
          <a:lstStyle/>
          <a:p>
            <a:r>
              <a:rPr lang="fr-CA" sz="2000" b="1" i="1" dirty="0">
                <a:solidFill>
                  <a:srgbClr val="2F4771"/>
                </a:solidFill>
              </a:rPr>
              <a:t>Prix Conseil Étoile</a:t>
            </a:r>
            <a:br>
              <a:rPr lang="fr-CA" sz="900" b="1" dirty="0">
                <a:solidFill>
                  <a:srgbClr val="2F4771"/>
                </a:solidFill>
              </a:rPr>
            </a:br>
            <a:r>
              <a:rPr lang="fr-CA" sz="1200" b="1" i="1" dirty="0">
                <a:solidFill>
                  <a:srgbClr val="2F4771"/>
                </a:solidFill>
              </a:rPr>
              <a:t>et ses composantes</a:t>
            </a:r>
            <a:endParaRPr lang="fr-FR" sz="1200" dirty="0"/>
          </a:p>
        </p:txBody>
      </p:sp>
      <p:sp>
        <p:nvSpPr>
          <p:cNvPr id="11" name="ZoneTexte 10">
            <a:extLst>
              <a:ext uri="{FF2B5EF4-FFF2-40B4-BE49-F238E27FC236}">
                <a16:creationId xmlns:a16="http://schemas.microsoft.com/office/drawing/2014/main" id="{967B7125-0005-4745-FB82-AEC357AD9CF4}"/>
              </a:ext>
            </a:extLst>
          </p:cNvPr>
          <p:cNvSpPr txBox="1"/>
          <p:nvPr/>
        </p:nvSpPr>
        <p:spPr>
          <a:xfrm>
            <a:off x="656492" y="1805194"/>
            <a:ext cx="7316362" cy="993926"/>
          </a:xfrm>
          <a:prstGeom prst="rect">
            <a:avLst/>
          </a:prstGeom>
          <a:noFill/>
        </p:spPr>
        <p:txBody>
          <a:bodyPr wrap="square">
            <a:spAutoFit/>
          </a:bodyPr>
          <a:lstStyle/>
          <a:p>
            <a:pPr>
              <a:lnSpc>
                <a:spcPct val="107000"/>
              </a:lnSpc>
              <a:spcAft>
                <a:spcPts val="0"/>
              </a:spcAft>
            </a:pPr>
            <a:r>
              <a:rPr lang="fr-CA" sz="2800" dirty="0">
                <a:solidFill>
                  <a:schemeClr val="bg1"/>
                </a:solidFill>
                <a:effectLst/>
                <a:latin typeface="Calibri" panose="020F0502020204030204" pitchFamily="34" charset="0"/>
                <a:ea typeface="STXinwei" panose="020B0503020204020204" pitchFamily="2" charset="-122"/>
                <a:cs typeface="Calibri" panose="020F0502020204030204" pitchFamily="34" charset="0"/>
              </a:rPr>
              <a:t>Nouveau programme ASAP</a:t>
            </a:r>
          </a:p>
          <a:p>
            <a:pPr>
              <a:lnSpc>
                <a:spcPct val="107000"/>
              </a:lnSpc>
              <a:spcAft>
                <a:spcPts val="0"/>
              </a:spcAft>
            </a:pPr>
            <a:r>
              <a:rPr lang="fr-CA" sz="2800" u="sng" dirty="0">
                <a:solidFill>
                  <a:schemeClr val="bg1"/>
                </a:solidFill>
                <a:latin typeface="Calibri" panose="020F0502020204030204" pitchFamily="34" charset="0"/>
                <a:ea typeface="STXinwei" panose="020B0503020204020204" pitchFamily="2" charset="-122"/>
                <a:cs typeface="Calibri" panose="020F0502020204030204" pitchFamily="34" charset="0"/>
              </a:rPr>
              <a:t>A</a:t>
            </a:r>
            <a:r>
              <a:rPr lang="fr-CA" sz="2800" dirty="0">
                <a:solidFill>
                  <a:schemeClr val="bg1"/>
                </a:solidFill>
                <a:latin typeface="Calibri" panose="020F0502020204030204" pitchFamily="34" charset="0"/>
                <a:ea typeface="STXinwei" panose="020B0503020204020204" pitchFamily="2" charset="-122"/>
                <a:cs typeface="Calibri" panose="020F0502020204030204" pitchFamily="34" charset="0"/>
              </a:rPr>
              <a:t>ide et </a:t>
            </a:r>
            <a:r>
              <a:rPr lang="fr-CA" sz="2800" u="sng" dirty="0">
                <a:solidFill>
                  <a:schemeClr val="bg1"/>
                </a:solidFill>
                <a:latin typeface="Calibri" panose="020F0502020204030204" pitchFamily="34" charset="0"/>
                <a:ea typeface="STXinwei" panose="020B0503020204020204" pitchFamily="2" charset="-122"/>
                <a:cs typeface="Calibri" panose="020F0502020204030204" pitchFamily="34" charset="0"/>
              </a:rPr>
              <a:t>S</a:t>
            </a:r>
            <a:r>
              <a:rPr lang="fr-CA" sz="2800" dirty="0">
                <a:solidFill>
                  <a:schemeClr val="bg1"/>
                </a:solidFill>
                <a:latin typeface="Calibri" panose="020F0502020204030204" pitchFamily="34" charset="0"/>
                <a:ea typeface="STXinwei" panose="020B0503020204020204" pitchFamily="2" charset="-122"/>
                <a:cs typeface="Calibri" panose="020F0502020204030204" pitchFamily="34" charset="0"/>
              </a:rPr>
              <a:t>outien </a:t>
            </a:r>
            <a:r>
              <a:rPr lang="fr-CA" sz="2800" u="sng" dirty="0">
                <a:solidFill>
                  <a:schemeClr val="bg1"/>
                </a:solidFill>
                <a:latin typeface="Calibri" panose="020F0502020204030204" pitchFamily="34" charset="0"/>
                <a:ea typeface="STXinwei" panose="020B0503020204020204" pitchFamily="2" charset="-122"/>
                <a:cs typeface="Calibri" panose="020F0502020204030204" pitchFamily="34" charset="0"/>
              </a:rPr>
              <a:t>A</a:t>
            </a:r>
            <a:r>
              <a:rPr lang="fr-CA" sz="2800" dirty="0">
                <a:solidFill>
                  <a:schemeClr val="bg1"/>
                </a:solidFill>
                <a:latin typeface="Calibri" panose="020F0502020204030204" pitchFamily="34" charset="0"/>
                <a:ea typeface="STXinwei" panose="020B0503020204020204" pitchFamily="2" charset="-122"/>
                <a:cs typeface="Calibri" panose="020F0502020204030204" pitchFamily="34" charset="0"/>
              </a:rPr>
              <a:t>utour de la </a:t>
            </a:r>
            <a:r>
              <a:rPr lang="fr-CA" sz="2800" u="sng" dirty="0">
                <a:solidFill>
                  <a:schemeClr val="bg1"/>
                </a:solidFill>
                <a:latin typeface="Calibri" panose="020F0502020204030204" pitchFamily="34" charset="0"/>
                <a:ea typeface="STXinwei" panose="020B0503020204020204" pitchFamily="2" charset="-122"/>
                <a:cs typeface="Calibri" panose="020F0502020204030204" pitchFamily="34" charset="0"/>
              </a:rPr>
              <a:t>P</a:t>
            </a:r>
            <a:r>
              <a:rPr lang="fr-CA" sz="2800" dirty="0">
                <a:solidFill>
                  <a:schemeClr val="bg1"/>
                </a:solidFill>
                <a:latin typeface="Calibri" panose="020F0502020204030204" pitchFamily="34" charset="0"/>
                <a:ea typeface="STXinwei" panose="020B0503020204020204" pitchFamily="2" charset="-122"/>
                <a:cs typeface="Calibri" panose="020F0502020204030204" pitchFamily="34" charset="0"/>
              </a:rPr>
              <a:t>érinatalité</a:t>
            </a:r>
            <a:endParaRPr lang="fr-CA" sz="2800" dirty="0">
              <a:solidFill>
                <a:schemeClr val="bg1"/>
              </a:solidFill>
              <a:effectLst/>
              <a:latin typeface="Calibri" panose="020F0502020204030204" pitchFamily="34" charset="0"/>
              <a:ea typeface="STXinwei" panose="020B0503020204020204" pitchFamily="2" charset="-122"/>
              <a:cs typeface="Calibri" panose="020F0502020204030204" pitchFamily="34" charset="0"/>
            </a:endParaRPr>
          </a:p>
        </p:txBody>
      </p:sp>
      <p:sp>
        <p:nvSpPr>
          <p:cNvPr id="12" name="Title 1">
            <a:extLst>
              <a:ext uri="{FF2B5EF4-FFF2-40B4-BE49-F238E27FC236}">
                <a16:creationId xmlns:a16="http://schemas.microsoft.com/office/drawing/2014/main" id="{65C3FC64-F6DF-8235-1867-05FFC2816FB2}"/>
              </a:ext>
            </a:extLst>
          </p:cNvPr>
          <p:cNvSpPr>
            <a:spLocks noGrp="1"/>
          </p:cNvSpPr>
          <p:nvPr>
            <p:ph type="title"/>
          </p:nvPr>
        </p:nvSpPr>
        <p:spPr>
          <a:xfrm>
            <a:off x="656492" y="584775"/>
            <a:ext cx="10515600" cy="1325563"/>
          </a:xfrm>
        </p:spPr>
        <p:txBody>
          <a:bodyPr>
            <a:normAutofit/>
          </a:bodyPr>
          <a:lstStyle/>
          <a:p>
            <a:r>
              <a:rPr lang="fr-CA" sz="6000" b="1" i="1" dirty="0">
                <a:solidFill>
                  <a:srgbClr val="2F4771"/>
                </a:solidFill>
              </a:rPr>
              <a:t>Prix </a:t>
            </a:r>
            <a:r>
              <a:rPr lang="fr-CA" sz="6000" b="1" i="1">
                <a:solidFill>
                  <a:srgbClr val="2F4771"/>
                </a:solidFill>
              </a:rPr>
              <a:t>Colombien:</a:t>
            </a:r>
            <a:endParaRPr lang="fr-CA" sz="4000" b="1" i="1" dirty="0">
              <a:solidFill>
                <a:srgbClr val="2F4771"/>
              </a:solidFill>
            </a:endParaRPr>
          </a:p>
        </p:txBody>
      </p:sp>
      <p:sp>
        <p:nvSpPr>
          <p:cNvPr id="7" name="ZoneTexte 6">
            <a:extLst>
              <a:ext uri="{FF2B5EF4-FFF2-40B4-BE49-F238E27FC236}">
                <a16:creationId xmlns:a16="http://schemas.microsoft.com/office/drawing/2014/main" id="{7B18442A-887F-7C75-AC3D-B49C85EEFCC4}"/>
              </a:ext>
            </a:extLst>
          </p:cNvPr>
          <p:cNvSpPr txBox="1"/>
          <p:nvPr/>
        </p:nvSpPr>
        <p:spPr>
          <a:xfrm>
            <a:off x="656492" y="3130757"/>
            <a:ext cx="10909010" cy="2677656"/>
          </a:xfrm>
          <a:prstGeom prst="rect">
            <a:avLst/>
          </a:prstGeom>
          <a:noFill/>
        </p:spPr>
        <p:txBody>
          <a:bodyPr wrap="square">
            <a:spAutoFit/>
          </a:bodyPr>
          <a:lstStyle/>
          <a:p>
            <a:r>
              <a:rPr lang="fr-CA" sz="2400" dirty="0">
                <a:solidFill>
                  <a:schemeClr val="bg1"/>
                </a:solidFill>
              </a:rPr>
              <a:t>La périnatalité est la période de la vie comprise entre la 22</a:t>
            </a:r>
            <a:r>
              <a:rPr lang="fr-CA" sz="2400" baseline="30000" dirty="0">
                <a:solidFill>
                  <a:schemeClr val="bg1"/>
                </a:solidFill>
              </a:rPr>
              <a:t>e </a:t>
            </a:r>
            <a:r>
              <a:rPr lang="fr-CA" sz="2400" dirty="0">
                <a:solidFill>
                  <a:schemeClr val="bg1"/>
                </a:solidFill>
              </a:rPr>
              <a:t>semaine de conception et le 7</a:t>
            </a:r>
            <a:r>
              <a:rPr lang="fr-CA" sz="2400" baseline="30000" dirty="0">
                <a:solidFill>
                  <a:schemeClr val="bg1"/>
                </a:solidFill>
              </a:rPr>
              <a:t>e</a:t>
            </a:r>
            <a:r>
              <a:rPr lang="fr-CA" sz="2400" dirty="0">
                <a:solidFill>
                  <a:schemeClr val="bg1"/>
                </a:solidFill>
              </a:rPr>
              <a:t> jour suivant la naissance ; du point de vue de la santé et de la survie du fœtus puis du nouveau-né. </a:t>
            </a:r>
          </a:p>
          <a:p>
            <a:endParaRPr lang="fr-CA" sz="2400" dirty="0">
              <a:solidFill>
                <a:schemeClr val="bg1"/>
              </a:solidFill>
            </a:endParaRPr>
          </a:p>
          <a:p>
            <a:r>
              <a:rPr lang="fr-CA" sz="2400" dirty="0">
                <a:solidFill>
                  <a:schemeClr val="bg1"/>
                </a:solidFill>
              </a:rPr>
              <a:t>C'est la période durant laquelle toutes les fonctions métaboliques et physiologiques vitales se mettent en place, préparant la vie du futur individu. C'est également une période importante pour la formation de la psyché de l'enfant.</a:t>
            </a:r>
          </a:p>
        </p:txBody>
      </p:sp>
      <p:sp>
        <p:nvSpPr>
          <p:cNvPr id="2" name="ZoneTexte 1">
            <a:extLst>
              <a:ext uri="{FF2B5EF4-FFF2-40B4-BE49-F238E27FC236}">
                <a16:creationId xmlns:a16="http://schemas.microsoft.com/office/drawing/2014/main" id="{B0E3A815-B245-D303-7CB1-5B1C4827B9E6}"/>
              </a:ext>
            </a:extLst>
          </p:cNvPr>
          <p:cNvSpPr txBox="1"/>
          <p:nvPr/>
        </p:nvSpPr>
        <p:spPr>
          <a:xfrm>
            <a:off x="990600" y="6028267"/>
            <a:ext cx="9130430" cy="369332"/>
          </a:xfrm>
          <a:prstGeom prst="rect">
            <a:avLst/>
          </a:prstGeom>
          <a:noFill/>
        </p:spPr>
        <p:txBody>
          <a:bodyPr wrap="square" rtlCol="0">
            <a:spAutoFit/>
          </a:bodyPr>
          <a:lstStyle/>
          <a:p>
            <a:r>
              <a:rPr lang="fr-CA" dirty="0">
                <a:solidFill>
                  <a:schemeClr val="bg1"/>
                </a:solidFill>
              </a:rPr>
              <a:t>Rester à l’affût pour en savoir plus, nous aurons plus de détails dans les prochaines semaines !</a:t>
            </a:r>
          </a:p>
        </p:txBody>
      </p:sp>
    </p:spTree>
    <p:extLst>
      <p:ext uri="{BB962C8B-B14F-4D97-AF65-F5344CB8AC3E}">
        <p14:creationId xmlns:p14="http://schemas.microsoft.com/office/powerpoint/2010/main" val="204064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D8D7C0D3-896F-4BBB-A220-33D724ED0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6">
            <a:extLst>
              <a:ext uri="{FF2B5EF4-FFF2-40B4-BE49-F238E27FC236}">
                <a16:creationId xmlns:a16="http://schemas.microsoft.com/office/drawing/2014/main" id="{2AA3A18B-202B-4C39-BC9E-ED4D6E98D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08003"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AC94672E-068C-4CF1-8438-22EA8E7C6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08004"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8">
            <a:extLst>
              <a:ext uri="{FF2B5EF4-FFF2-40B4-BE49-F238E27FC236}">
                <a16:creationId xmlns:a16="http://schemas.microsoft.com/office/drawing/2014/main" id="{3B48638D-7038-4CAA-88F7-1E3494C4D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16688"/>
            <a:ext cx="6090256" cy="528925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7BA74AD2-45D9-4D21-A436-71C6744C1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66816" y="1352302"/>
            <a:ext cx="582213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Title 1">
            <a:extLst>
              <a:ext uri="{FF2B5EF4-FFF2-40B4-BE49-F238E27FC236}">
                <a16:creationId xmlns:a16="http://schemas.microsoft.com/office/drawing/2014/main" id="{DF58DD51-D609-1D97-C682-2B69F38A9D74}"/>
              </a:ext>
            </a:extLst>
          </p:cNvPr>
          <p:cNvSpPr>
            <a:spLocks noGrp="1"/>
          </p:cNvSpPr>
          <p:nvPr>
            <p:ph type="title"/>
          </p:nvPr>
        </p:nvSpPr>
        <p:spPr>
          <a:xfrm>
            <a:off x="7203435" y="3093514"/>
            <a:ext cx="4149702" cy="1325563"/>
          </a:xfrm>
        </p:spPr>
        <p:txBody>
          <a:bodyPr>
            <a:normAutofit/>
          </a:bodyPr>
          <a:lstStyle/>
          <a:p>
            <a:r>
              <a:rPr lang="fr-CA" sz="3600" b="1" i="1" dirty="0"/>
              <a:t>Prix Colombien – Programmes vedettes</a:t>
            </a:r>
          </a:p>
        </p:txBody>
      </p:sp>
      <p:sp>
        <p:nvSpPr>
          <p:cNvPr id="11" name="ZoneTexte 10">
            <a:extLst>
              <a:ext uri="{FF2B5EF4-FFF2-40B4-BE49-F238E27FC236}">
                <a16:creationId xmlns:a16="http://schemas.microsoft.com/office/drawing/2014/main" id="{A87DD564-5A49-FAC2-B664-208098930EA3}"/>
              </a:ext>
            </a:extLst>
          </p:cNvPr>
          <p:cNvSpPr txBox="1"/>
          <p:nvPr/>
        </p:nvSpPr>
        <p:spPr>
          <a:xfrm>
            <a:off x="4958621" y="0"/>
            <a:ext cx="2274757" cy="584775"/>
          </a:xfrm>
          <a:prstGeom prst="rect">
            <a:avLst/>
          </a:prstGeom>
          <a:noFill/>
        </p:spPr>
        <p:txBody>
          <a:bodyPr wrap="square">
            <a:spAutoFit/>
          </a:bodyPr>
          <a:lstStyle/>
          <a:p>
            <a:r>
              <a:rPr lang="fr-CA" sz="2000" b="1" i="1" dirty="0">
                <a:solidFill>
                  <a:srgbClr val="2F4771"/>
                </a:solidFill>
              </a:rPr>
              <a:t>Prix Conseil Étoile</a:t>
            </a:r>
            <a:br>
              <a:rPr lang="fr-CA" sz="900" b="1" dirty="0">
                <a:solidFill>
                  <a:srgbClr val="2F4771"/>
                </a:solidFill>
              </a:rPr>
            </a:br>
            <a:r>
              <a:rPr lang="fr-CA" sz="1200" b="1" i="1" dirty="0">
                <a:solidFill>
                  <a:srgbClr val="2F4771"/>
                </a:solidFill>
              </a:rPr>
              <a:t>et ses composantes</a:t>
            </a:r>
            <a:endParaRPr lang="fr-FR" sz="1200" dirty="0"/>
          </a:p>
        </p:txBody>
      </p:sp>
      <p:pic>
        <p:nvPicPr>
          <p:cNvPr id="12" name="Image 11">
            <a:extLst>
              <a:ext uri="{FF2B5EF4-FFF2-40B4-BE49-F238E27FC236}">
                <a16:creationId xmlns:a16="http://schemas.microsoft.com/office/drawing/2014/main" id="{9F9367A8-7685-73E9-A8AB-9EB092905FDA}"/>
              </a:ext>
            </a:extLst>
          </p:cNvPr>
          <p:cNvPicPr>
            <a:picLocks noChangeAspect="1"/>
          </p:cNvPicPr>
          <p:nvPr/>
        </p:nvPicPr>
        <p:blipFill>
          <a:blip r:embed="rId2"/>
          <a:stretch>
            <a:fillRect/>
          </a:stretch>
        </p:blipFill>
        <p:spPr>
          <a:xfrm>
            <a:off x="327583" y="1113278"/>
            <a:ext cx="5435090" cy="4296073"/>
          </a:xfrm>
          <a:prstGeom prst="rect">
            <a:avLst/>
          </a:prstGeom>
        </p:spPr>
      </p:pic>
    </p:spTree>
    <p:extLst>
      <p:ext uri="{BB962C8B-B14F-4D97-AF65-F5344CB8AC3E}">
        <p14:creationId xmlns:p14="http://schemas.microsoft.com/office/powerpoint/2010/main" val="88553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F4FDBAB-25B7-DC9C-B489-EFB7C77C266E}"/>
              </a:ext>
            </a:extLst>
          </p:cNvPr>
          <p:cNvSpPr txBox="1"/>
          <p:nvPr/>
        </p:nvSpPr>
        <p:spPr>
          <a:xfrm>
            <a:off x="4958621" y="0"/>
            <a:ext cx="2274757" cy="584775"/>
          </a:xfrm>
          <a:prstGeom prst="rect">
            <a:avLst/>
          </a:prstGeom>
          <a:noFill/>
        </p:spPr>
        <p:txBody>
          <a:bodyPr wrap="square">
            <a:spAutoFit/>
          </a:bodyPr>
          <a:lstStyle/>
          <a:p>
            <a:r>
              <a:rPr lang="fr-CA" sz="2000" b="1" i="1" dirty="0">
                <a:solidFill>
                  <a:srgbClr val="2F4771"/>
                </a:solidFill>
              </a:rPr>
              <a:t>Prix Conseil Étoile</a:t>
            </a:r>
            <a:br>
              <a:rPr lang="fr-CA" sz="900" b="1" dirty="0">
                <a:solidFill>
                  <a:srgbClr val="2F4771"/>
                </a:solidFill>
              </a:rPr>
            </a:br>
            <a:r>
              <a:rPr lang="fr-CA" sz="1200" b="1" i="1" dirty="0">
                <a:solidFill>
                  <a:srgbClr val="2F4771"/>
                </a:solidFill>
              </a:rPr>
              <a:t>et ses composantes</a:t>
            </a:r>
            <a:endParaRPr lang="fr-FR" sz="1200" dirty="0"/>
          </a:p>
        </p:txBody>
      </p:sp>
      <p:sp>
        <p:nvSpPr>
          <p:cNvPr id="4" name="ZoneTexte 3">
            <a:extLst>
              <a:ext uri="{FF2B5EF4-FFF2-40B4-BE49-F238E27FC236}">
                <a16:creationId xmlns:a16="http://schemas.microsoft.com/office/drawing/2014/main" id="{1DA1BD72-C287-A184-B5C1-940E8C48044F}"/>
              </a:ext>
            </a:extLst>
          </p:cNvPr>
          <p:cNvSpPr txBox="1"/>
          <p:nvPr/>
        </p:nvSpPr>
        <p:spPr>
          <a:xfrm>
            <a:off x="1204690" y="2371980"/>
            <a:ext cx="4891309" cy="2114040"/>
          </a:xfrm>
          <a:prstGeom prst="rect">
            <a:avLst/>
          </a:prstGeom>
          <a:noFill/>
        </p:spPr>
        <p:txBody>
          <a:bodyPr wrap="square">
            <a:spAutoFit/>
          </a:bodyPr>
          <a:lstStyle/>
          <a:p>
            <a:pPr>
              <a:lnSpc>
                <a:spcPct val="107000"/>
              </a:lnSpc>
              <a:spcAft>
                <a:spcPts val="0"/>
              </a:spcAft>
            </a:pPr>
            <a:r>
              <a:rPr lang="fr-CA" sz="2800" b="1" dirty="0">
                <a:solidFill>
                  <a:srgbClr val="045962"/>
                </a:solidFill>
                <a:effectLst/>
                <a:latin typeface="Arial Nova" panose="020B0504020202020204" pitchFamily="34" charset="0"/>
                <a:ea typeface="STXinwei" panose="020B0503020204020204" pitchFamily="2" charset="-122"/>
                <a:cs typeface="Times New Roman" panose="02020603050405020304" pitchFamily="18" charset="0"/>
              </a:rPr>
              <a:t>Catégorie La Foi</a:t>
            </a:r>
            <a:endParaRPr lang="fr-CA" sz="2800" dirty="0">
              <a:effectLst/>
              <a:latin typeface="Constantia" panose="02030602050306030303" pitchFamily="18" charset="0"/>
              <a:ea typeface="STXinwei" panose="020B0503020204020204" pitchFamily="2" charset="-122"/>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fr-CA" sz="2400" dirty="0">
                <a:solidFill>
                  <a:schemeClr val="bg1"/>
                </a:solidFill>
                <a:effectLst/>
                <a:latin typeface="Arial Nova" panose="020B0504020202020204" pitchFamily="34" charset="0"/>
                <a:ea typeface="STXinwei" panose="020B0503020204020204" pitchFamily="2" charset="-122"/>
                <a:cs typeface="Times New Roman" panose="02020603050405020304" pitchFamily="18" charset="0"/>
              </a:rPr>
              <a:t>RSVP – Support aux vocations</a:t>
            </a:r>
            <a:endParaRPr lang="fr-CA" sz="2400" dirty="0">
              <a:solidFill>
                <a:schemeClr val="bg1"/>
              </a:solidFill>
              <a:effectLst/>
              <a:latin typeface="Constantia" panose="02030602050306030303" pitchFamily="18" charset="0"/>
              <a:ea typeface="STXinwei" panose="020B0503020204020204" pitchFamily="2" charset="-122"/>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fr-CA" sz="2400" dirty="0">
                <a:solidFill>
                  <a:schemeClr val="bg1"/>
                </a:solidFill>
                <a:effectLst/>
                <a:latin typeface="Arial Nova" panose="020B0504020202020204" pitchFamily="34" charset="0"/>
                <a:ea typeface="STXinwei" panose="020B0503020204020204" pitchFamily="2" charset="-122"/>
                <a:cs typeface="Times New Roman" panose="02020603050405020304" pitchFamily="18" charset="0"/>
              </a:rPr>
              <a:t>Heure Sainte</a:t>
            </a:r>
            <a:endParaRPr lang="fr-CA" sz="2400" dirty="0">
              <a:solidFill>
                <a:schemeClr val="bg1"/>
              </a:solidFill>
              <a:effectLst/>
              <a:latin typeface="Constantia" panose="02030602050306030303" pitchFamily="18" charset="0"/>
              <a:ea typeface="STXinwei" panose="020B0503020204020204" pitchFamily="2" charset="-122"/>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fr-CA" sz="2400" dirty="0">
                <a:solidFill>
                  <a:schemeClr val="bg1"/>
                </a:solidFill>
                <a:effectLst/>
                <a:latin typeface="Arial Nova" panose="020B0504020202020204" pitchFamily="34" charset="0"/>
                <a:ea typeface="STXinwei" panose="020B0503020204020204" pitchFamily="2" charset="-122"/>
                <a:cs typeface="Times New Roman" panose="02020603050405020304" pitchFamily="18" charset="0"/>
              </a:rPr>
              <a:t>Réflexion spirituelle</a:t>
            </a:r>
            <a:endParaRPr lang="fr-CA" sz="2400" dirty="0">
              <a:solidFill>
                <a:schemeClr val="bg1"/>
              </a:solidFill>
              <a:effectLst/>
              <a:latin typeface="Constantia" panose="02030602050306030303" pitchFamily="18" charset="0"/>
              <a:ea typeface="STXinwei" panose="020B0503020204020204" pitchFamily="2" charset="-122"/>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fr-CA" sz="2400" dirty="0">
                <a:solidFill>
                  <a:schemeClr val="bg1"/>
                </a:solidFill>
                <a:effectLst/>
                <a:latin typeface="Arial Nova" panose="020B0504020202020204" pitchFamily="34" charset="0"/>
                <a:ea typeface="STXinwei" panose="020B0503020204020204" pitchFamily="2" charset="-122"/>
                <a:cs typeface="Times New Roman" panose="02020603050405020304" pitchFamily="18" charset="0"/>
              </a:rPr>
              <a:t>Dans la brèche</a:t>
            </a:r>
            <a:endParaRPr lang="fr-CA" sz="2400" dirty="0">
              <a:solidFill>
                <a:schemeClr val="bg1"/>
              </a:solidFill>
              <a:effectLst/>
              <a:latin typeface="Constantia" panose="02030602050306030303" pitchFamily="18" charset="0"/>
              <a:ea typeface="STXinwei" panose="020B0503020204020204" pitchFamily="2" charset="-122"/>
              <a:cs typeface="Times New Roman" panose="02020603050405020304" pitchFamily="18" charset="0"/>
            </a:endParaRPr>
          </a:p>
        </p:txBody>
      </p:sp>
      <p:sp>
        <p:nvSpPr>
          <p:cNvPr id="7" name="ZoneTexte 6">
            <a:extLst>
              <a:ext uri="{FF2B5EF4-FFF2-40B4-BE49-F238E27FC236}">
                <a16:creationId xmlns:a16="http://schemas.microsoft.com/office/drawing/2014/main" id="{D0E0C8F1-C976-4A3A-1DC2-018F50A83912}"/>
              </a:ext>
            </a:extLst>
          </p:cNvPr>
          <p:cNvSpPr txBox="1"/>
          <p:nvPr/>
        </p:nvSpPr>
        <p:spPr>
          <a:xfrm>
            <a:off x="6910832" y="2371980"/>
            <a:ext cx="4689290" cy="2114040"/>
          </a:xfrm>
          <a:prstGeom prst="rect">
            <a:avLst/>
          </a:prstGeom>
          <a:noFill/>
        </p:spPr>
        <p:txBody>
          <a:bodyPr wrap="square">
            <a:spAutoFit/>
          </a:bodyPr>
          <a:lstStyle/>
          <a:p>
            <a:pPr>
              <a:lnSpc>
                <a:spcPct val="107000"/>
              </a:lnSpc>
              <a:spcAft>
                <a:spcPts val="0"/>
              </a:spcAft>
            </a:pPr>
            <a:r>
              <a:rPr lang="fr-CA" sz="2800" b="1" dirty="0">
                <a:solidFill>
                  <a:srgbClr val="0070C0"/>
                </a:solidFill>
                <a:effectLst/>
                <a:latin typeface="Arial Nova" panose="020B0504020202020204" pitchFamily="34" charset="0"/>
                <a:ea typeface="STXinwei" panose="020B0503020204020204" pitchFamily="2" charset="-122"/>
                <a:cs typeface="Times New Roman" panose="02020603050405020304" pitchFamily="18" charset="0"/>
              </a:rPr>
              <a:t>Catégorie La Famille</a:t>
            </a:r>
            <a:endParaRPr lang="fr-CA" sz="2800" dirty="0">
              <a:effectLst/>
              <a:latin typeface="Constantia" panose="02030602050306030303" pitchFamily="18" charset="0"/>
              <a:ea typeface="STXinwei" panose="020B0503020204020204" pitchFamily="2" charset="-122"/>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fr-CA" sz="2400" dirty="0">
                <a:solidFill>
                  <a:schemeClr val="bg1"/>
                </a:solidFill>
                <a:effectLst/>
                <a:latin typeface="Arial Nova" panose="020B0504020202020204" pitchFamily="34" charset="0"/>
                <a:ea typeface="STXinwei" panose="020B0503020204020204" pitchFamily="2" charset="-122"/>
                <a:cs typeface="Times New Roman" panose="02020603050405020304" pitchFamily="18" charset="0"/>
              </a:rPr>
              <a:t>Nourrir les familles</a:t>
            </a:r>
            <a:endParaRPr lang="fr-CA" sz="2400" dirty="0">
              <a:solidFill>
                <a:schemeClr val="bg1"/>
              </a:solidFill>
              <a:effectLst/>
              <a:latin typeface="Constantia" panose="02030602050306030303" pitchFamily="18" charset="0"/>
              <a:ea typeface="STXinwei" panose="020B0503020204020204" pitchFamily="2" charset="-122"/>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fr-CA" sz="2400" dirty="0">
                <a:solidFill>
                  <a:schemeClr val="bg1"/>
                </a:solidFill>
                <a:effectLst/>
                <a:latin typeface="Arial Nova" panose="020B0504020202020204" pitchFamily="34" charset="0"/>
                <a:ea typeface="STXinwei" panose="020B0503020204020204" pitchFamily="2" charset="-122"/>
                <a:cs typeface="Times New Roman" panose="02020603050405020304" pitchFamily="18" charset="0"/>
              </a:rPr>
              <a:t>Famille du mois/de l’année</a:t>
            </a:r>
            <a:endParaRPr lang="fr-CA" sz="2400" dirty="0">
              <a:solidFill>
                <a:schemeClr val="bg1"/>
              </a:solidFill>
              <a:effectLst/>
              <a:latin typeface="Constantia" panose="02030602050306030303" pitchFamily="18" charset="0"/>
              <a:ea typeface="STXinwei" panose="020B0503020204020204" pitchFamily="2" charset="-122"/>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fr-CA" sz="2400" dirty="0">
                <a:solidFill>
                  <a:schemeClr val="bg1"/>
                </a:solidFill>
                <a:effectLst/>
                <a:latin typeface="Arial Nova" panose="020B0504020202020204" pitchFamily="34" charset="0"/>
                <a:ea typeface="STXinwei" panose="020B0503020204020204" pitchFamily="2" charset="-122"/>
                <a:cs typeface="Times New Roman" panose="02020603050405020304" pitchFamily="18" charset="0"/>
              </a:rPr>
              <a:t>Nuit de la prière familiale</a:t>
            </a:r>
            <a:endParaRPr lang="fr-CA" sz="2400" dirty="0">
              <a:solidFill>
                <a:schemeClr val="bg1"/>
              </a:solidFill>
              <a:effectLst/>
              <a:latin typeface="Constantia" panose="02030602050306030303" pitchFamily="18" charset="0"/>
              <a:ea typeface="STXinwei" panose="020B0503020204020204" pitchFamily="2" charset="-122"/>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fr-CA" sz="2400" dirty="0">
                <a:solidFill>
                  <a:schemeClr val="bg1"/>
                </a:solidFill>
                <a:effectLst/>
                <a:latin typeface="Arial Nova" panose="020B0504020202020204" pitchFamily="34" charset="0"/>
                <a:ea typeface="STXinwei" panose="020B0503020204020204" pitchFamily="2" charset="-122"/>
                <a:cs typeface="Times New Roman" panose="02020603050405020304" pitchFamily="18" charset="0"/>
              </a:rPr>
              <a:t>Famille pleinement vivante</a:t>
            </a:r>
            <a:endParaRPr lang="fr-CA" sz="2400" dirty="0">
              <a:solidFill>
                <a:schemeClr val="bg1"/>
              </a:solidFill>
              <a:effectLst/>
              <a:latin typeface="Constantia" panose="02030602050306030303" pitchFamily="18" charset="0"/>
              <a:ea typeface="STXinwei" panose="020B0503020204020204" pitchFamily="2" charset="-122"/>
              <a:cs typeface="Times New Roman" panose="02020603050405020304" pitchFamily="18" charset="0"/>
            </a:endParaRPr>
          </a:p>
        </p:txBody>
      </p:sp>
      <p:sp>
        <p:nvSpPr>
          <p:cNvPr id="8" name="Title 1">
            <a:extLst>
              <a:ext uri="{FF2B5EF4-FFF2-40B4-BE49-F238E27FC236}">
                <a16:creationId xmlns:a16="http://schemas.microsoft.com/office/drawing/2014/main" id="{E7091341-30FB-F192-6173-8BDFC19058FC}"/>
              </a:ext>
            </a:extLst>
          </p:cNvPr>
          <p:cNvSpPr>
            <a:spLocks noGrp="1"/>
          </p:cNvSpPr>
          <p:nvPr>
            <p:ph type="title"/>
          </p:nvPr>
        </p:nvSpPr>
        <p:spPr>
          <a:xfrm>
            <a:off x="656492" y="584775"/>
            <a:ext cx="10515600" cy="1325563"/>
          </a:xfrm>
        </p:spPr>
        <p:txBody>
          <a:bodyPr>
            <a:normAutofit/>
          </a:bodyPr>
          <a:lstStyle/>
          <a:p>
            <a:r>
              <a:rPr lang="fr-CA" sz="6000" b="1" i="1" dirty="0">
                <a:solidFill>
                  <a:srgbClr val="2F4771"/>
                </a:solidFill>
              </a:rPr>
              <a:t>Prix Colombien: </a:t>
            </a:r>
            <a:r>
              <a:rPr lang="fr-CA" sz="4000" b="1" i="1" dirty="0">
                <a:solidFill>
                  <a:srgbClr val="2F4771"/>
                </a:solidFill>
              </a:rPr>
              <a:t>Programmes vedettes</a:t>
            </a:r>
          </a:p>
        </p:txBody>
      </p:sp>
    </p:spTree>
    <p:extLst>
      <p:ext uri="{BB962C8B-B14F-4D97-AF65-F5344CB8AC3E}">
        <p14:creationId xmlns:p14="http://schemas.microsoft.com/office/powerpoint/2010/main" val="75577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F4FDBAB-25B7-DC9C-B489-EFB7C77C266E}"/>
              </a:ext>
            </a:extLst>
          </p:cNvPr>
          <p:cNvSpPr txBox="1"/>
          <p:nvPr/>
        </p:nvSpPr>
        <p:spPr>
          <a:xfrm>
            <a:off x="4958621" y="0"/>
            <a:ext cx="2274757" cy="584775"/>
          </a:xfrm>
          <a:prstGeom prst="rect">
            <a:avLst/>
          </a:prstGeom>
          <a:noFill/>
        </p:spPr>
        <p:txBody>
          <a:bodyPr wrap="square">
            <a:spAutoFit/>
          </a:bodyPr>
          <a:lstStyle/>
          <a:p>
            <a:r>
              <a:rPr lang="fr-CA" sz="2000" b="1" i="1" dirty="0">
                <a:solidFill>
                  <a:srgbClr val="2F4771"/>
                </a:solidFill>
              </a:rPr>
              <a:t>Prix Conseil Étoile</a:t>
            </a:r>
            <a:br>
              <a:rPr lang="fr-CA" sz="900" b="1" dirty="0">
                <a:solidFill>
                  <a:srgbClr val="2F4771"/>
                </a:solidFill>
              </a:rPr>
            </a:br>
            <a:r>
              <a:rPr lang="fr-CA" sz="1200" b="1" i="1" dirty="0">
                <a:solidFill>
                  <a:srgbClr val="2F4771"/>
                </a:solidFill>
              </a:rPr>
              <a:t>et ses composantes</a:t>
            </a:r>
            <a:endParaRPr lang="fr-FR" sz="1200" dirty="0"/>
          </a:p>
        </p:txBody>
      </p:sp>
      <p:sp>
        <p:nvSpPr>
          <p:cNvPr id="9" name="ZoneTexte 8">
            <a:extLst>
              <a:ext uri="{FF2B5EF4-FFF2-40B4-BE49-F238E27FC236}">
                <a16:creationId xmlns:a16="http://schemas.microsoft.com/office/drawing/2014/main" id="{62705379-C0E1-29D0-1859-1207DF7FEA0A}"/>
              </a:ext>
            </a:extLst>
          </p:cNvPr>
          <p:cNvSpPr txBox="1"/>
          <p:nvPr/>
        </p:nvSpPr>
        <p:spPr>
          <a:xfrm>
            <a:off x="525149" y="2368458"/>
            <a:ext cx="5570850" cy="2114040"/>
          </a:xfrm>
          <a:prstGeom prst="rect">
            <a:avLst/>
          </a:prstGeom>
          <a:noFill/>
        </p:spPr>
        <p:txBody>
          <a:bodyPr wrap="square">
            <a:spAutoFit/>
          </a:bodyPr>
          <a:lstStyle/>
          <a:p>
            <a:pPr>
              <a:lnSpc>
                <a:spcPct val="107000"/>
              </a:lnSpc>
              <a:spcAft>
                <a:spcPts val="0"/>
              </a:spcAft>
            </a:pPr>
            <a:r>
              <a:rPr lang="fr-CA" sz="2800" b="1" dirty="0">
                <a:solidFill>
                  <a:srgbClr val="C00000"/>
                </a:solidFill>
                <a:effectLst/>
                <a:latin typeface="Arial Nova" panose="020B0504020202020204" pitchFamily="34" charset="0"/>
                <a:ea typeface="STXinwei" panose="020B0503020204020204" pitchFamily="2" charset="-122"/>
                <a:cs typeface="Times New Roman" panose="02020603050405020304" pitchFamily="18" charset="0"/>
              </a:rPr>
              <a:t>Catégorie La Communauté</a:t>
            </a:r>
            <a:endParaRPr lang="fr-CA" sz="2800" dirty="0">
              <a:effectLst/>
              <a:latin typeface="Constantia" panose="02030602050306030303" pitchFamily="18" charset="0"/>
              <a:ea typeface="STXinwei" panose="020B0503020204020204" pitchFamily="2" charset="-122"/>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fr-CA" sz="2400" dirty="0">
                <a:solidFill>
                  <a:schemeClr val="bg1"/>
                </a:solidFill>
                <a:effectLst/>
                <a:latin typeface="Arial Nova" panose="020B0504020202020204" pitchFamily="34" charset="0"/>
                <a:ea typeface="STXinwei" panose="020B0503020204020204" pitchFamily="2" charset="-122"/>
                <a:cs typeface="Times New Roman" panose="02020603050405020304" pitchFamily="18" charset="0"/>
              </a:rPr>
              <a:t>Mission globale des fauteuils roulants</a:t>
            </a:r>
            <a:endParaRPr lang="fr-CA" sz="2400" dirty="0">
              <a:solidFill>
                <a:schemeClr val="bg1"/>
              </a:solidFill>
              <a:effectLst/>
              <a:latin typeface="Constantia" panose="02030602050306030303" pitchFamily="18" charset="0"/>
              <a:ea typeface="STXinwei" panose="020B0503020204020204" pitchFamily="2" charset="-122"/>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fr-CA" sz="2400" dirty="0">
                <a:solidFill>
                  <a:schemeClr val="bg1"/>
                </a:solidFill>
                <a:effectLst/>
                <a:latin typeface="Arial Nova" panose="020B0504020202020204" pitchFamily="34" charset="0"/>
                <a:ea typeface="STXinwei" panose="020B0503020204020204" pitchFamily="2" charset="-122"/>
                <a:cs typeface="Times New Roman" panose="02020603050405020304" pitchFamily="18" charset="0"/>
              </a:rPr>
              <a:t>Habitat pour l’Humanité</a:t>
            </a:r>
            <a:endParaRPr lang="fr-CA" sz="2400" dirty="0">
              <a:solidFill>
                <a:schemeClr val="bg1"/>
              </a:solidFill>
              <a:effectLst/>
              <a:latin typeface="Constantia" panose="02030602050306030303" pitchFamily="18" charset="0"/>
              <a:ea typeface="STXinwei" panose="020B0503020204020204" pitchFamily="2" charset="-122"/>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fr-CA" sz="2400" dirty="0">
                <a:solidFill>
                  <a:schemeClr val="bg1"/>
                </a:solidFill>
                <a:effectLst/>
                <a:latin typeface="Arial Nova" panose="020B0504020202020204" pitchFamily="34" charset="0"/>
                <a:ea typeface="STXinwei" panose="020B0503020204020204" pitchFamily="2" charset="-122"/>
                <a:cs typeface="Times New Roman" panose="02020603050405020304" pitchFamily="18" charset="0"/>
              </a:rPr>
              <a:t>Manteaux pour les enfants</a:t>
            </a:r>
            <a:endParaRPr lang="fr-CA" sz="2400" dirty="0">
              <a:solidFill>
                <a:schemeClr val="bg1"/>
              </a:solidFill>
              <a:effectLst/>
              <a:latin typeface="Constantia" panose="02030602050306030303" pitchFamily="18" charset="0"/>
              <a:ea typeface="STXinwei" panose="020B0503020204020204" pitchFamily="2" charset="-122"/>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endParaRPr lang="fr-FR" sz="2400" dirty="0"/>
          </a:p>
        </p:txBody>
      </p:sp>
      <p:sp>
        <p:nvSpPr>
          <p:cNvPr id="11" name="ZoneTexte 10">
            <a:extLst>
              <a:ext uri="{FF2B5EF4-FFF2-40B4-BE49-F238E27FC236}">
                <a16:creationId xmlns:a16="http://schemas.microsoft.com/office/drawing/2014/main" id="{967B7125-0005-4745-FB82-AEC357AD9CF4}"/>
              </a:ext>
            </a:extLst>
          </p:cNvPr>
          <p:cNvSpPr txBox="1"/>
          <p:nvPr/>
        </p:nvSpPr>
        <p:spPr>
          <a:xfrm>
            <a:off x="6475838" y="2368458"/>
            <a:ext cx="5435865" cy="2114040"/>
          </a:xfrm>
          <a:prstGeom prst="rect">
            <a:avLst/>
          </a:prstGeom>
          <a:noFill/>
        </p:spPr>
        <p:txBody>
          <a:bodyPr wrap="square">
            <a:spAutoFit/>
          </a:bodyPr>
          <a:lstStyle/>
          <a:p>
            <a:pPr>
              <a:lnSpc>
                <a:spcPct val="107000"/>
              </a:lnSpc>
              <a:spcAft>
                <a:spcPts val="0"/>
              </a:spcAft>
            </a:pPr>
            <a:r>
              <a:rPr lang="fr-CA" sz="2800" b="1" dirty="0">
                <a:solidFill>
                  <a:srgbClr val="A29A4E"/>
                </a:solidFill>
                <a:effectLst/>
                <a:latin typeface="Arial Nova" panose="020B0504020202020204" pitchFamily="34" charset="0"/>
                <a:ea typeface="STXinwei" panose="020B0503020204020204" pitchFamily="2" charset="-122"/>
                <a:cs typeface="Times New Roman" panose="02020603050405020304" pitchFamily="18" charset="0"/>
              </a:rPr>
              <a:t>Catégorie La Vie</a:t>
            </a:r>
            <a:endParaRPr lang="fr-CA" sz="2800" dirty="0">
              <a:effectLst/>
              <a:latin typeface="Constantia" panose="02030602050306030303" pitchFamily="18" charset="0"/>
              <a:ea typeface="STXinwei" panose="020B0503020204020204" pitchFamily="2" charset="-122"/>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fr-CA" sz="2400" dirty="0">
                <a:solidFill>
                  <a:schemeClr val="bg1"/>
                </a:solidFill>
                <a:effectLst/>
                <a:latin typeface="Arial Nova" panose="020B0504020202020204" pitchFamily="34" charset="0"/>
                <a:ea typeface="STXinwei" panose="020B0503020204020204" pitchFamily="2" charset="-122"/>
                <a:cs typeface="Times New Roman" panose="02020603050405020304" pitchFamily="18" charset="0"/>
              </a:rPr>
              <a:t>Marche pour la vie</a:t>
            </a:r>
            <a:endParaRPr lang="fr-CA" sz="2400" dirty="0">
              <a:solidFill>
                <a:schemeClr val="bg1"/>
              </a:solidFill>
              <a:effectLst/>
              <a:latin typeface="Constantia" panose="02030602050306030303" pitchFamily="18" charset="0"/>
              <a:ea typeface="STXinwei" panose="020B0503020204020204" pitchFamily="2" charset="-122"/>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fr-CA" sz="2400" dirty="0">
                <a:solidFill>
                  <a:schemeClr val="bg1"/>
                </a:solidFill>
                <a:effectLst/>
                <a:latin typeface="Arial Nova" panose="020B0504020202020204" pitchFamily="34" charset="0"/>
                <a:ea typeface="STXinwei" panose="020B0503020204020204" pitchFamily="2" charset="-122"/>
                <a:cs typeface="Times New Roman" panose="02020603050405020304" pitchFamily="18" charset="0"/>
              </a:rPr>
              <a:t>Olympiques spéciaux</a:t>
            </a:r>
            <a:endParaRPr lang="fr-CA" sz="2400" dirty="0">
              <a:solidFill>
                <a:schemeClr val="bg1"/>
              </a:solidFill>
              <a:effectLst/>
              <a:latin typeface="Constantia" panose="02030602050306030303" pitchFamily="18" charset="0"/>
              <a:ea typeface="STXinwei" panose="020B0503020204020204" pitchFamily="2" charset="-122"/>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fr-CA" sz="2400" dirty="0">
                <a:solidFill>
                  <a:schemeClr val="bg1"/>
                </a:solidFill>
                <a:effectLst/>
                <a:latin typeface="Arial Nova" panose="020B0504020202020204" pitchFamily="34" charset="0"/>
                <a:ea typeface="STXinwei" panose="020B0503020204020204" pitchFamily="2" charset="-122"/>
                <a:cs typeface="Times New Roman" panose="02020603050405020304" pitchFamily="18" charset="0"/>
              </a:rPr>
              <a:t>Support aux centres de grossesse</a:t>
            </a:r>
          </a:p>
          <a:p>
            <a:pPr marL="342900" lvl="0" indent="-342900">
              <a:lnSpc>
                <a:spcPct val="107000"/>
              </a:lnSpc>
              <a:spcAft>
                <a:spcPts val="0"/>
              </a:spcAft>
              <a:buFont typeface="Wingdings" panose="05000000000000000000" pitchFamily="2" charset="2"/>
              <a:buChar char=""/>
            </a:pPr>
            <a:r>
              <a:rPr lang="fr-CA" sz="2400" dirty="0">
                <a:solidFill>
                  <a:schemeClr val="bg1"/>
                </a:solidFill>
                <a:effectLst/>
                <a:latin typeface="Arial Nova" panose="020B0504020202020204" pitchFamily="34" charset="0"/>
                <a:ea typeface="STXinwei" panose="020B0503020204020204" pitchFamily="2" charset="-122"/>
                <a:cs typeface="Times New Roman" panose="02020603050405020304" pitchFamily="18" charset="0"/>
              </a:rPr>
              <a:t>Collecte de sang</a:t>
            </a:r>
            <a:endParaRPr lang="fr-CA" sz="2400" dirty="0">
              <a:solidFill>
                <a:schemeClr val="bg1"/>
              </a:solidFill>
              <a:effectLst/>
              <a:latin typeface="Constantia" panose="02030602050306030303" pitchFamily="18" charset="0"/>
              <a:ea typeface="STXinwei" panose="020B0503020204020204" pitchFamily="2" charset="-122"/>
              <a:cs typeface="Times New Roman" panose="02020603050405020304" pitchFamily="18" charset="0"/>
            </a:endParaRPr>
          </a:p>
        </p:txBody>
      </p:sp>
      <p:sp>
        <p:nvSpPr>
          <p:cNvPr id="12" name="Title 1">
            <a:extLst>
              <a:ext uri="{FF2B5EF4-FFF2-40B4-BE49-F238E27FC236}">
                <a16:creationId xmlns:a16="http://schemas.microsoft.com/office/drawing/2014/main" id="{65C3FC64-F6DF-8235-1867-05FFC2816FB2}"/>
              </a:ext>
            </a:extLst>
          </p:cNvPr>
          <p:cNvSpPr>
            <a:spLocks noGrp="1"/>
          </p:cNvSpPr>
          <p:nvPr>
            <p:ph type="title"/>
          </p:nvPr>
        </p:nvSpPr>
        <p:spPr>
          <a:xfrm>
            <a:off x="656492" y="584775"/>
            <a:ext cx="10515600" cy="1325563"/>
          </a:xfrm>
        </p:spPr>
        <p:txBody>
          <a:bodyPr>
            <a:normAutofit/>
          </a:bodyPr>
          <a:lstStyle/>
          <a:p>
            <a:r>
              <a:rPr lang="fr-CA" sz="6000" b="1" i="1" dirty="0">
                <a:solidFill>
                  <a:srgbClr val="2F4771"/>
                </a:solidFill>
              </a:rPr>
              <a:t>Prix Colombien: </a:t>
            </a:r>
            <a:r>
              <a:rPr lang="fr-CA" sz="4000" b="1" i="1" dirty="0">
                <a:solidFill>
                  <a:srgbClr val="2F4771"/>
                </a:solidFill>
              </a:rPr>
              <a:t>Programmes vedettes</a:t>
            </a:r>
          </a:p>
        </p:txBody>
      </p:sp>
    </p:spTree>
    <p:extLst>
      <p:ext uri="{BB962C8B-B14F-4D97-AF65-F5344CB8AC3E}">
        <p14:creationId xmlns:p14="http://schemas.microsoft.com/office/powerpoint/2010/main" val="202157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D8D7C0D3-896F-4BBB-A220-33D724ED0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6">
            <a:extLst>
              <a:ext uri="{FF2B5EF4-FFF2-40B4-BE49-F238E27FC236}">
                <a16:creationId xmlns:a16="http://schemas.microsoft.com/office/drawing/2014/main" id="{2AA3A18B-202B-4C39-BC9E-ED4D6E98D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08003"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AC94672E-068C-4CF1-8438-22EA8E7C6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08004"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8">
            <a:extLst>
              <a:ext uri="{FF2B5EF4-FFF2-40B4-BE49-F238E27FC236}">
                <a16:creationId xmlns:a16="http://schemas.microsoft.com/office/drawing/2014/main" id="{3B48638D-7038-4CAA-88F7-1E3494C4D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16688"/>
            <a:ext cx="6090256" cy="528925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7BA74AD2-45D9-4D21-A436-71C6744C1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66816" y="1352302"/>
            <a:ext cx="582213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ZoneTexte 7">
            <a:extLst>
              <a:ext uri="{FF2B5EF4-FFF2-40B4-BE49-F238E27FC236}">
                <a16:creationId xmlns:a16="http://schemas.microsoft.com/office/drawing/2014/main" id="{CCD7FCC2-6C55-BF83-C11C-6AD319270404}"/>
              </a:ext>
            </a:extLst>
          </p:cNvPr>
          <p:cNvSpPr txBox="1"/>
          <p:nvPr/>
        </p:nvSpPr>
        <p:spPr>
          <a:xfrm>
            <a:off x="4958621" y="0"/>
            <a:ext cx="2274757" cy="584775"/>
          </a:xfrm>
          <a:prstGeom prst="rect">
            <a:avLst/>
          </a:prstGeom>
          <a:noFill/>
        </p:spPr>
        <p:txBody>
          <a:bodyPr wrap="square">
            <a:spAutoFit/>
          </a:bodyPr>
          <a:lstStyle/>
          <a:p>
            <a:r>
              <a:rPr lang="fr-CA" sz="2000" b="1" i="1" dirty="0">
                <a:solidFill>
                  <a:srgbClr val="2F4771"/>
                </a:solidFill>
              </a:rPr>
              <a:t>Prix Conseil Étoile</a:t>
            </a:r>
            <a:br>
              <a:rPr lang="fr-CA" sz="900" b="1" dirty="0">
                <a:solidFill>
                  <a:srgbClr val="2F4771"/>
                </a:solidFill>
              </a:rPr>
            </a:br>
            <a:r>
              <a:rPr lang="fr-CA" sz="1200" b="1" i="1" dirty="0">
                <a:solidFill>
                  <a:srgbClr val="2F4771"/>
                </a:solidFill>
              </a:rPr>
              <a:t>et ses composantes</a:t>
            </a:r>
            <a:endParaRPr lang="fr-FR" sz="1200" dirty="0"/>
          </a:p>
        </p:txBody>
      </p:sp>
      <p:sp>
        <p:nvSpPr>
          <p:cNvPr id="9" name="Title 1">
            <a:extLst>
              <a:ext uri="{FF2B5EF4-FFF2-40B4-BE49-F238E27FC236}">
                <a16:creationId xmlns:a16="http://schemas.microsoft.com/office/drawing/2014/main" id="{C67EEF57-A5F5-CA9B-4D2F-95A1617B6B7A}"/>
              </a:ext>
            </a:extLst>
          </p:cNvPr>
          <p:cNvSpPr>
            <a:spLocks noGrp="1"/>
          </p:cNvSpPr>
          <p:nvPr>
            <p:ph type="title"/>
          </p:nvPr>
        </p:nvSpPr>
        <p:spPr>
          <a:xfrm>
            <a:off x="7441573" y="3093514"/>
            <a:ext cx="3672621" cy="1325563"/>
          </a:xfrm>
        </p:spPr>
        <p:txBody>
          <a:bodyPr>
            <a:normAutofit/>
          </a:bodyPr>
          <a:lstStyle/>
          <a:p>
            <a:r>
              <a:rPr lang="fr-CA" sz="3600" b="1" i="1" dirty="0"/>
              <a:t>Prix Conseil Étoile</a:t>
            </a:r>
          </a:p>
        </p:txBody>
      </p:sp>
      <p:pic>
        <p:nvPicPr>
          <p:cNvPr id="13" name="Image 12">
            <a:extLst>
              <a:ext uri="{FF2B5EF4-FFF2-40B4-BE49-F238E27FC236}">
                <a16:creationId xmlns:a16="http://schemas.microsoft.com/office/drawing/2014/main" id="{3244D14E-04C3-C357-1660-1C5E38EE9026}"/>
              </a:ext>
            </a:extLst>
          </p:cNvPr>
          <p:cNvPicPr>
            <a:picLocks noChangeAspect="1"/>
          </p:cNvPicPr>
          <p:nvPr/>
        </p:nvPicPr>
        <p:blipFill>
          <a:blip r:embed="rId2"/>
          <a:stretch>
            <a:fillRect/>
          </a:stretch>
        </p:blipFill>
        <p:spPr>
          <a:xfrm>
            <a:off x="327583" y="1113278"/>
            <a:ext cx="5435090" cy="4296073"/>
          </a:xfrm>
          <a:prstGeom prst="rect">
            <a:avLst/>
          </a:prstGeom>
        </p:spPr>
      </p:pic>
    </p:spTree>
    <p:extLst>
      <p:ext uri="{BB962C8B-B14F-4D97-AF65-F5344CB8AC3E}">
        <p14:creationId xmlns:p14="http://schemas.microsoft.com/office/powerpoint/2010/main" val="250152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56007-BBCB-4523-961E-4754C1B50B08}"/>
              </a:ext>
            </a:extLst>
          </p:cNvPr>
          <p:cNvSpPr>
            <a:spLocks noGrp="1"/>
          </p:cNvSpPr>
          <p:nvPr>
            <p:ph type="title"/>
          </p:nvPr>
        </p:nvSpPr>
        <p:spPr>
          <a:xfrm>
            <a:off x="633046" y="292387"/>
            <a:ext cx="10515600" cy="1325563"/>
          </a:xfrm>
        </p:spPr>
        <p:txBody>
          <a:bodyPr>
            <a:normAutofit/>
          </a:bodyPr>
          <a:lstStyle/>
          <a:p>
            <a:r>
              <a:rPr lang="fr-CA" sz="6000" b="1" i="1" dirty="0">
                <a:solidFill>
                  <a:srgbClr val="2F4771"/>
                </a:solidFill>
              </a:rPr>
              <a:t>Prix Conseil Étoile</a:t>
            </a:r>
          </a:p>
        </p:txBody>
      </p:sp>
      <p:sp>
        <p:nvSpPr>
          <p:cNvPr id="3" name="Content Placeholder 2">
            <a:extLst>
              <a:ext uri="{FF2B5EF4-FFF2-40B4-BE49-F238E27FC236}">
                <a16:creationId xmlns:a16="http://schemas.microsoft.com/office/drawing/2014/main" id="{3200AC2C-E62A-490C-9D77-79CDE73D7041}"/>
              </a:ext>
            </a:extLst>
          </p:cNvPr>
          <p:cNvSpPr>
            <a:spLocks noGrp="1"/>
          </p:cNvSpPr>
          <p:nvPr>
            <p:ph idx="1"/>
          </p:nvPr>
        </p:nvSpPr>
        <p:spPr>
          <a:xfrm>
            <a:off x="656492" y="1400590"/>
            <a:ext cx="10902462" cy="4724181"/>
          </a:xfrm>
        </p:spPr>
        <p:txBody>
          <a:bodyPr>
            <a:normAutofit fontScale="92500" lnSpcReduction="10000"/>
          </a:bodyPr>
          <a:lstStyle/>
          <a:p>
            <a:pPr marL="514350" indent="-514350">
              <a:buFont typeface="+mj-lt"/>
              <a:buAutoNum type="arabicPeriod"/>
            </a:pPr>
            <a:r>
              <a:rPr lang="fr-CA" sz="3200" dirty="0">
                <a:solidFill>
                  <a:schemeClr val="bg1"/>
                </a:solidFill>
              </a:rPr>
              <a:t>Cumul des 3 Prix sectoriels </a:t>
            </a:r>
            <a:r>
              <a:rPr lang="fr-CA" sz="2800" dirty="0">
                <a:solidFill>
                  <a:schemeClr val="bg1"/>
                </a:solidFill>
              </a:rPr>
              <a:t>(McGivney-Fondateurs-Colombien);</a:t>
            </a:r>
          </a:p>
          <a:p>
            <a:pPr marL="514350" indent="-514350">
              <a:buFont typeface="+mj-lt"/>
              <a:buAutoNum type="arabicPeriod"/>
            </a:pPr>
            <a:r>
              <a:rPr lang="fr-CA" dirty="0">
                <a:solidFill>
                  <a:schemeClr val="bg1"/>
                </a:solidFill>
              </a:rPr>
              <a:t>Production des rapports 185-F et 365-F;                                                                       (</a:t>
            </a:r>
            <a:r>
              <a:rPr lang="fr-CA" sz="2000" dirty="0">
                <a:solidFill>
                  <a:schemeClr val="bg1"/>
                </a:solidFill>
              </a:rPr>
              <a:t>Le rapport 365-F qui devait être produit pour le 1</a:t>
            </a:r>
            <a:r>
              <a:rPr lang="fr-CA" sz="2000" baseline="30000" dirty="0">
                <a:solidFill>
                  <a:schemeClr val="bg1"/>
                </a:solidFill>
              </a:rPr>
              <a:t>er</a:t>
            </a:r>
            <a:r>
              <a:rPr lang="fr-CA" sz="2000" dirty="0">
                <a:solidFill>
                  <a:schemeClr val="bg1"/>
                </a:solidFill>
              </a:rPr>
              <a:t> août, passe au 30 juin précédent la nouvelle année colombienne. C’est-à-dire 30 juin 2022 pour l’année 2022-2023) </a:t>
            </a:r>
          </a:p>
          <a:p>
            <a:pPr marL="514350" indent="-514350">
              <a:buFont typeface="+mj-lt"/>
              <a:buAutoNum type="arabicPeriod"/>
            </a:pPr>
            <a:r>
              <a:rPr lang="fr-CA" sz="2800" dirty="0">
                <a:solidFill>
                  <a:schemeClr val="bg1"/>
                </a:solidFill>
              </a:rPr>
              <a:t>Pleine conformité au programme « Pour un environnement sécuritaire » :</a:t>
            </a:r>
          </a:p>
          <a:p>
            <a:pPr lvl="1"/>
            <a:r>
              <a:rPr lang="fr-CA" dirty="0">
                <a:solidFill>
                  <a:schemeClr val="bg1"/>
                </a:solidFill>
              </a:rPr>
              <a:t>Grand Chevalier : formation Armatus;</a:t>
            </a:r>
          </a:p>
          <a:p>
            <a:pPr lvl="1"/>
            <a:r>
              <a:rPr lang="fr-CA" dirty="0">
                <a:solidFill>
                  <a:schemeClr val="bg1"/>
                </a:solidFill>
              </a:rPr>
              <a:t>Directeur des programmes : formation Armatus;</a:t>
            </a:r>
          </a:p>
          <a:p>
            <a:pPr lvl="1"/>
            <a:r>
              <a:rPr lang="fr-CA" dirty="0">
                <a:solidFill>
                  <a:schemeClr val="bg1"/>
                </a:solidFill>
              </a:rPr>
              <a:t>Directeur de la Communauté : formation Armatus + antécédents judiciaires;</a:t>
            </a:r>
          </a:p>
          <a:p>
            <a:pPr lvl="1"/>
            <a:r>
              <a:rPr lang="fr-CA" dirty="0">
                <a:solidFill>
                  <a:schemeClr val="bg1"/>
                </a:solidFill>
              </a:rPr>
              <a:t>Directeur de la Famille : formation Armatus + antécédents judiciaires.</a:t>
            </a:r>
          </a:p>
          <a:p>
            <a:pPr marL="457200" lvl="1" indent="0">
              <a:buNone/>
            </a:pPr>
            <a:endParaRPr lang="fr-CA" dirty="0">
              <a:solidFill>
                <a:schemeClr val="bg1"/>
              </a:solidFill>
            </a:endParaRPr>
          </a:p>
          <a:p>
            <a:pPr marL="0" indent="0">
              <a:buNone/>
            </a:pPr>
            <a:r>
              <a:rPr lang="fr-CA" dirty="0">
                <a:solidFill>
                  <a:schemeClr val="bg1"/>
                </a:solidFill>
              </a:rPr>
              <a:t>N.B. Le Per Capita du Suprême est un critère donc la facture doit être payée pour l’année colombienne 2022/2023.</a:t>
            </a:r>
          </a:p>
          <a:p>
            <a:pPr marL="457200" lvl="1" indent="0">
              <a:buNone/>
            </a:pPr>
            <a:endParaRPr lang="fr-CA" dirty="0">
              <a:solidFill>
                <a:schemeClr val="bg1"/>
              </a:solidFill>
            </a:endParaRPr>
          </a:p>
          <a:p>
            <a:pPr marL="0" indent="0">
              <a:buNone/>
            </a:pPr>
            <a:endParaRPr lang="fr-CA" sz="2800" dirty="0">
              <a:solidFill>
                <a:schemeClr val="bg1"/>
              </a:solidFill>
            </a:endParaRPr>
          </a:p>
        </p:txBody>
      </p:sp>
      <p:sp>
        <p:nvSpPr>
          <p:cNvPr id="4" name="ZoneTexte 3">
            <a:extLst>
              <a:ext uri="{FF2B5EF4-FFF2-40B4-BE49-F238E27FC236}">
                <a16:creationId xmlns:a16="http://schemas.microsoft.com/office/drawing/2014/main" id="{2826BFE3-625D-7F16-EA38-8BF75FA939D0}"/>
              </a:ext>
            </a:extLst>
          </p:cNvPr>
          <p:cNvSpPr txBox="1"/>
          <p:nvPr/>
        </p:nvSpPr>
        <p:spPr>
          <a:xfrm>
            <a:off x="4958621" y="0"/>
            <a:ext cx="2274757" cy="584775"/>
          </a:xfrm>
          <a:prstGeom prst="rect">
            <a:avLst/>
          </a:prstGeom>
          <a:noFill/>
        </p:spPr>
        <p:txBody>
          <a:bodyPr wrap="square">
            <a:spAutoFit/>
          </a:bodyPr>
          <a:lstStyle/>
          <a:p>
            <a:r>
              <a:rPr lang="fr-CA" sz="2000" b="1" i="1" dirty="0">
                <a:solidFill>
                  <a:srgbClr val="2F4771"/>
                </a:solidFill>
              </a:rPr>
              <a:t>Prix Conseil Étoile</a:t>
            </a:r>
            <a:br>
              <a:rPr lang="fr-CA" sz="900" b="1" dirty="0">
                <a:solidFill>
                  <a:srgbClr val="2F4771"/>
                </a:solidFill>
              </a:rPr>
            </a:br>
            <a:r>
              <a:rPr lang="fr-CA" sz="1200" b="1" i="1" dirty="0">
                <a:solidFill>
                  <a:srgbClr val="2F4771"/>
                </a:solidFill>
              </a:rPr>
              <a:t>et ses composantes</a:t>
            </a:r>
            <a:endParaRPr lang="fr-FR" sz="1200" dirty="0"/>
          </a:p>
        </p:txBody>
      </p:sp>
      <p:sp>
        <p:nvSpPr>
          <p:cNvPr id="5" name="ZoneTexte 4">
            <a:extLst>
              <a:ext uri="{FF2B5EF4-FFF2-40B4-BE49-F238E27FC236}">
                <a16:creationId xmlns:a16="http://schemas.microsoft.com/office/drawing/2014/main" id="{F8E3AC5B-9A5C-CE0F-7B2A-6E54155D890A}"/>
              </a:ext>
            </a:extLst>
          </p:cNvPr>
          <p:cNvSpPr txBox="1"/>
          <p:nvPr/>
        </p:nvSpPr>
        <p:spPr>
          <a:xfrm>
            <a:off x="1469291" y="6149354"/>
            <a:ext cx="8890001" cy="369332"/>
          </a:xfrm>
          <a:prstGeom prst="rect">
            <a:avLst/>
          </a:prstGeom>
          <a:noFill/>
        </p:spPr>
        <p:txBody>
          <a:bodyPr wrap="square">
            <a:spAutoFit/>
          </a:bodyPr>
          <a:lstStyle/>
          <a:p>
            <a:r>
              <a:rPr lang="fr-CA" dirty="0">
                <a:hlinkClick r:id="rId2"/>
              </a:rPr>
              <a:t>https://www.kofc.org/fr/resources/membership/fraternal-leader-success-planner5033.pdf</a:t>
            </a:r>
            <a:r>
              <a:rPr lang="fr-CA" dirty="0"/>
              <a:t> </a:t>
            </a:r>
          </a:p>
        </p:txBody>
      </p:sp>
      <p:sp>
        <p:nvSpPr>
          <p:cNvPr id="6" name="ZoneTexte 5">
            <a:extLst>
              <a:ext uri="{FF2B5EF4-FFF2-40B4-BE49-F238E27FC236}">
                <a16:creationId xmlns:a16="http://schemas.microsoft.com/office/drawing/2014/main" id="{6D02DE5D-D47A-0DCF-7916-37D427B2B996}"/>
              </a:ext>
            </a:extLst>
          </p:cNvPr>
          <p:cNvSpPr txBox="1"/>
          <p:nvPr/>
        </p:nvSpPr>
        <p:spPr>
          <a:xfrm>
            <a:off x="1469291" y="5840430"/>
            <a:ext cx="4487334" cy="369332"/>
          </a:xfrm>
          <a:prstGeom prst="rect">
            <a:avLst/>
          </a:prstGeom>
          <a:noFill/>
        </p:spPr>
        <p:txBody>
          <a:bodyPr wrap="square" rtlCol="0">
            <a:spAutoFit/>
          </a:bodyPr>
          <a:lstStyle/>
          <a:p>
            <a:r>
              <a:rPr lang="fr-CA">
                <a:solidFill>
                  <a:schemeClr val="bg1"/>
                </a:solidFill>
              </a:rPr>
              <a:t>Planificateur page 3 </a:t>
            </a:r>
            <a:r>
              <a:rPr lang="fr-CA" dirty="0">
                <a:solidFill>
                  <a:schemeClr val="bg1"/>
                </a:solidFill>
              </a:rPr>
              <a:t>prix du Conseil Étoile</a:t>
            </a:r>
          </a:p>
        </p:txBody>
      </p:sp>
    </p:spTree>
    <p:extLst>
      <p:ext uri="{BB962C8B-B14F-4D97-AF65-F5344CB8AC3E}">
        <p14:creationId xmlns:p14="http://schemas.microsoft.com/office/powerpoint/2010/main" val="77987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A30A9E0-E7F3-A14F-3DA2-5606F6FE7FB9}"/>
              </a:ext>
            </a:extLst>
          </p:cNvPr>
          <p:cNvSpPr txBox="1"/>
          <p:nvPr/>
        </p:nvSpPr>
        <p:spPr>
          <a:xfrm>
            <a:off x="1244601" y="1066800"/>
            <a:ext cx="7272866" cy="1200329"/>
          </a:xfrm>
          <a:prstGeom prst="rect">
            <a:avLst/>
          </a:prstGeom>
          <a:noFill/>
        </p:spPr>
        <p:txBody>
          <a:bodyPr wrap="square" rtlCol="0">
            <a:spAutoFit/>
          </a:bodyPr>
          <a:lstStyle/>
          <a:p>
            <a:r>
              <a:rPr lang="fr-CA" sz="3600" b="1" dirty="0">
                <a:solidFill>
                  <a:schemeClr val="accent1">
                    <a:lumMod val="50000"/>
                  </a:schemeClr>
                </a:solidFill>
              </a:rPr>
              <a:t>Plaques Prix Conseil Étoile </a:t>
            </a:r>
          </a:p>
          <a:p>
            <a:r>
              <a:rPr lang="fr-CA" sz="3600" b="1" dirty="0">
                <a:solidFill>
                  <a:schemeClr val="accent1">
                    <a:lumMod val="50000"/>
                  </a:schemeClr>
                </a:solidFill>
              </a:rPr>
              <a:t>et ses composantes pour 2022/2023</a:t>
            </a:r>
          </a:p>
        </p:txBody>
      </p:sp>
      <p:sp>
        <p:nvSpPr>
          <p:cNvPr id="5" name="ZoneTexte 4">
            <a:extLst>
              <a:ext uri="{FF2B5EF4-FFF2-40B4-BE49-F238E27FC236}">
                <a16:creationId xmlns:a16="http://schemas.microsoft.com/office/drawing/2014/main" id="{631563C7-287F-DDE4-C6B9-75695C58491B}"/>
              </a:ext>
            </a:extLst>
          </p:cNvPr>
          <p:cNvSpPr txBox="1"/>
          <p:nvPr/>
        </p:nvSpPr>
        <p:spPr>
          <a:xfrm>
            <a:off x="766407" y="2749154"/>
            <a:ext cx="10989734" cy="2677656"/>
          </a:xfrm>
          <a:prstGeom prst="rect">
            <a:avLst/>
          </a:prstGeom>
          <a:noFill/>
        </p:spPr>
        <p:txBody>
          <a:bodyPr wrap="square">
            <a:spAutoFit/>
          </a:bodyPr>
          <a:lstStyle/>
          <a:p>
            <a:r>
              <a:rPr lang="fr-CA" sz="2800" dirty="0">
                <a:solidFill>
                  <a:schemeClr val="bg1"/>
                </a:solidFill>
              </a:rPr>
              <a:t>Seul les Conseils se qualifiant pour le Prix Conseil Étoile 2022/2023 recevront une plaque et les épinglettes pour le Grand Chevalier, le Directeur des effectifs et le Directeur des programmes.</a:t>
            </a:r>
          </a:p>
          <a:p>
            <a:r>
              <a:rPr lang="fr-CA" sz="2800" dirty="0">
                <a:solidFill>
                  <a:schemeClr val="bg1"/>
                </a:solidFill>
              </a:rPr>
              <a:t> </a:t>
            </a:r>
          </a:p>
          <a:p>
            <a:r>
              <a:rPr lang="fr-CA" sz="2800" dirty="0">
                <a:solidFill>
                  <a:schemeClr val="bg1"/>
                </a:solidFill>
              </a:rPr>
              <a:t>Les Conseils récipiendaires des prix sectoriels (McGivney, Des Fondateurs et Colombien) recevront un certificat. </a:t>
            </a:r>
          </a:p>
        </p:txBody>
      </p:sp>
      <p:sp>
        <p:nvSpPr>
          <p:cNvPr id="6" name="ZoneTexte 5">
            <a:extLst>
              <a:ext uri="{FF2B5EF4-FFF2-40B4-BE49-F238E27FC236}">
                <a16:creationId xmlns:a16="http://schemas.microsoft.com/office/drawing/2014/main" id="{87FBE45B-5FA7-0C44-14CC-9A3E553462D1}"/>
              </a:ext>
            </a:extLst>
          </p:cNvPr>
          <p:cNvSpPr txBox="1"/>
          <p:nvPr/>
        </p:nvSpPr>
        <p:spPr>
          <a:xfrm>
            <a:off x="4958621" y="0"/>
            <a:ext cx="2274757" cy="584775"/>
          </a:xfrm>
          <a:prstGeom prst="rect">
            <a:avLst/>
          </a:prstGeom>
          <a:noFill/>
        </p:spPr>
        <p:txBody>
          <a:bodyPr wrap="square">
            <a:spAutoFit/>
          </a:bodyPr>
          <a:lstStyle/>
          <a:p>
            <a:r>
              <a:rPr lang="fr-CA" sz="2000" b="1" i="1" dirty="0">
                <a:solidFill>
                  <a:srgbClr val="2F4771"/>
                </a:solidFill>
              </a:rPr>
              <a:t>Prix Conseil Étoile</a:t>
            </a:r>
            <a:br>
              <a:rPr lang="fr-CA" sz="900" b="1" dirty="0">
                <a:solidFill>
                  <a:srgbClr val="2F4771"/>
                </a:solidFill>
              </a:rPr>
            </a:br>
            <a:r>
              <a:rPr lang="fr-CA" sz="1200" b="1" i="1" dirty="0">
                <a:solidFill>
                  <a:srgbClr val="2F4771"/>
                </a:solidFill>
              </a:rPr>
              <a:t>et ses composantes</a:t>
            </a:r>
            <a:endParaRPr lang="fr-FR" sz="1200" dirty="0"/>
          </a:p>
        </p:txBody>
      </p:sp>
    </p:spTree>
    <p:extLst>
      <p:ext uri="{BB962C8B-B14F-4D97-AF65-F5344CB8AC3E}">
        <p14:creationId xmlns:p14="http://schemas.microsoft.com/office/powerpoint/2010/main" val="378751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D8D7C0D3-896F-4BBB-A220-33D724ED0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6">
            <a:extLst>
              <a:ext uri="{FF2B5EF4-FFF2-40B4-BE49-F238E27FC236}">
                <a16:creationId xmlns:a16="http://schemas.microsoft.com/office/drawing/2014/main" id="{2AA3A18B-202B-4C39-BC9E-ED4D6E98D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08003"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AC94672E-068C-4CF1-8438-22EA8E7C6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08004"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8">
            <a:extLst>
              <a:ext uri="{FF2B5EF4-FFF2-40B4-BE49-F238E27FC236}">
                <a16:creationId xmlns:a16="http://schemas.microsoft.com/office/drawing/2014/main" id="{3B48638D-7038-4CAA-88F7-1E3494C4D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16688"/>
            <a:ext cx="6090256" cy="528925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7BA74AD2-45D9-4D21-A436-71C6744C1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66816" y="1352302"/>
            <a:ext cx="582213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7" name="Image 6">
            <a:extLst>
              <a:ext uri="{FF2B5EF4-FFF2-40B4-BE49-F238E27FC236}">
                <a16:creationId xmlns:a16="http://schemas.microsoft.com/office/drawing/2014/main" id="{C0CBA772-BA3D-79C3-DE66-47611F8CBA38}"/>
              </a:ext>
            </a:extLst>
          </p:cNvPr>
          <p:cNvPicPr>
            <a:picLocks noChangeAspect="1"/>
          </p:cNvPicPr>
          <p:nvPr/>
        </p:nvPicPr>
        <p:blipFill>
          <a:blip r:embed="rId2"/>
          <a:stretch>
            <a:fillRect/>
          </a:stretch>
        </p:blipFill>
        <p:spPr>
          <a:xfrm>
            <a:off x="327583" y="1113278"/>
            <a:ext cx="5435090" cy="4296073"/>
          </a:xfrm>
          <a:prstGeom prst="rect">
            <a:avLst/>
          </a:prstGeom>
        </p:spPr>
      </p:pic>
      <p:sp>
        <p:nvSpPr>
          <p:cNvPr id="8" name="ZoneTexte 7">
            <a:extLst>
              <a:ext uri="{FF2B5EF4-FFF2-40B4-BE49-F238E27FC236}">
                <a16:creationId xmlns:a16="http://schemas.microsoft.com/office/drawing/2014/main" id="{3FB36A0C-687C-CD72-3060-747464E40C09}"/>
              </a:ext>
            </a:extLst>
          </p:cNvPr>
          <p:cNvSpPr txBox="1"/>
          <p:nvPr/>
        </p:nvSpPr>
        <p:spPr>
          <a:xfrm>
            <a:off x="4958621" y="0"/>
            <a:ext cx="2274757" cy="584775"/>
          </a:xfrm>
          <a:prstGeom prst="rect">
            <a:avLst/>
          </a:prstGeom>
          <a:noFill/>
        </p:spPr>
        <p:txBody>
          <a:bodyPr wrap="square">
            <a:spAutoFit/>
          </a:bodyPr>
          <a:lstStyle/>
          <a:p>
            <a:r>
              <a:rPr lang="fr-CA" sz="2000" b="1" i="1" dirty="0">
                <a:solidFill>
                  <a:srgbClr val="2F4771"/>
                </a:solidFill>
              </a:rPr>
              <a:t>Prix Conseil Étoile</a:t>
            </a:r>
            <a:br>
              <a:rPr lang="fr-CA" sz="900" b="1" dirty="0">
                <a:solidFill>
                  <a:srgbClr val="2F4771"/>
                </a:solidFill>
              </a:rPr>
            </a:br>
            <a:r>
              <a:rPr lang="fr-CA" sz="1200" b="1" i="1" dirty="0">
                <a:solidFill>
                  <a:srgbClr val="2F4771"/>
                </a:solidFill>
              </a:rPr>
              <a:t>et ses composantes</a:t>
            </a:r>
            <a:endParaRPr lang="fr-FR" sz="1200" dirty="0"/>
          </a:p>
        </p:txBody>
      </p:sp>
      <p:sp>
        <p:nvSpPr>
          <p:cNvPr id="9" name="Title 1">
            <a:extLst>
              <a:ext uri="{FF2B5EF4-FFF2-40B4-BE49-F238E27FC236}">
                <a16:creationId xmlns:a16="http://schemas.microsoft.com/office/drawing/2014/main" id="{EAAA1565-A80D-CD3F-BADA-B1F4E48AA0D0}"/>
              </a:ext>
            </a:extLst>
          </p:cNvPr>
          <p:cNvSpPr>
            <a:spLocks noGrp="1"/>
          </p:cNvSpPr>
          <p:nvPr>
            <p:ph type="title"/>
          </p:nvPr>
        </p:nvSpPr>
        <p:spPr>
          <a:xfrm>
            <a:off x="7405122" y="3261315"/>
            <a:ext cx="3745523" cy="1325563"/>
          </a:xfrm>
        </p:spPr>
        <p:txBody>
          <a:bodyPr>
            <a:normAutofit/>
          </a:bodyPr>
          <a:lstStyle/>
          <a:p>
            <a:r>
              <a:rPr lang="fr-CA" sz="3600" b="1" i="1" dirty="0"/>
              <a:t>Prix District Étoile</a:t>
            </a:r>
          </a:p>
        </p:txBody>
      </p:sp>
    </p:spTree>
    <p:extLst>
      <p:ext uri="{BB962C8B-B14F-4D97-AF65-F5344CB8AC3E}">
        <p14:creationId xmlns:p14="http://schemas.microsoft.com/office/powerpoint/2010/main" val="392837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56007-BBCB-4523-961E-4754C1B50B08}"/>
              </a:ext>
            </a:extLst>
          </p:cNvPr>
          <p:cNvSpPr>
            <a:spLocks noGrp="1"/>
          </p:cNvSpPr>
          <p:nvPr>
            <p:ph type="title"/>
          </p:nvPr>
        </p:nvSpPr>
        <p:spPr>
          <a:xfrm>
            <a:off x="838200" y="365125"/>
            <a:ext cx="10515600" cy="1325563"/>
          </a:xfrm>
        </p:spPr>
        <p:txBody>
          <a:bodyPr>
            <a:normAutofit/>
          </a:bodyPr>
          <a:lstStyle/>
          <a:p>
            <a:r>
              <a:rPr lang="fr-CA" sz="6000" b="1" i="1" dirty="0">
                <a:solidFill>
                  <a:schemeClr val="bg1"/>
                </a:solidFill>
              </a:rPr>
              <a:t>Préambule</a:t>
            </a:r>
          </a:p>
        </p:txBody>
      </p:sp>
      <p:sp>
        <p:nvSpPr>
          <p:cNvPr id="3" name="Content Placeholder 2">
            <a:extLst>
              <a:ext uri="{FF2B5EF4-FFF2-40B4-BE49-F238E27FC236}">
                <a16:creationId xmlns:a16="http://schemas.microsoft.com/office/drawing/2014/main" id="{3200AC2C-E62A-490C-9D77-79CDE73D7041}"/>
              </a:ext>
            </a:extLst>
          </p:cNvPr>
          <p:cNvSpPr>
            <a:spLocks noGrp="1"/>
          </p:cNvSpPr>
          <p:nvPr>
            <p:ph idx="1"/>
          </p:nvPr>
        </p:nvSpPr>
        <p:spPr>
          <a:xfrm>
            <a:off x="4419542" y="1284611"/>
            <a:ext cx="7623629" cy="5155180"/>
          </a:xfrm>
        </p:spPr>
        <p:txBody>
          <a:bodyPr anchor="ctr">
            <a:normAutofit/>
          </a:bodyPr>
          <a:lstStyle/>
          <a:p>
            <a:pPr marL="0" indent="0">
              <a:buNone/>
            </a:pPr>
            <a:r>
              <a:rPr lang="fr-CA" dirty="0">
                <a:solidFill>
                  <a:schemeClr val="bg1"/>
                </a:solidFill>
              </a:rPr>
              <a:t>À l’occasion du congrès d’orientation des Députés d’État en juin dernier, le Conseil Suprême a annoncé les critères pour l’obtention du Prix Conseil Étoile en 2022/2023 et ses composantes : les Prix McGivney, des Fondateurs et Colombien.</a:t>
            </a:r>
          </a:p>
          <a:p>
            <a:pPr marL="0" indent="0">
              <a:buNone/>
            </a:pPr>
            <a:endParaRPr lang="fr-CA" sz="900" dirty="0">
              <a:solidFill>
                <a:schemeClr val="bg1"/>
              </a:solidFill>
            </a:endParaRPr>
          </a:p>
          <a:p>
            <a:pPr marL="0" indent="0">
              <a:buNone/>
            </a:pPr>
            <a:r>
              <a:rPr lang="fr-CA" dirty="0">
                <a:solidFill>
                  <a:schemeClr val="bg1"/>
                </a:solidFill>
              </a:rPr>
              <a:t>Quelques changements ont été apportés, notamment aux critères des Prix McGivney et des Fondateurs.</a:t>
            </a:r>
          </a:p>
          <a:p>
            <a:pPr marL="0" indent="0">
              <a:buNone/>
            </a:pPr>
            <a:endParaRPr lang="fr-CA" sz="900" dirty="0">
              <a:solidFill>
                <a:schemeClr val="bg1"/>
              </a:solidFill>
            </a:endParaRPr>
          </a:p>
          <a:p>
            <a:pPr marL="0" indent="0">
              <a:buNone/>
            </a:pPr>
            <a:r>
              <a:rPr lang="fr-CA" dirty="0">
                <a:solidFill>
                  <a:schemeClr val="bg1"/>
                </a:solidFill>
              </a:rPr>
              <a:t>Regardons cela plus en détail…</a:t>
            </a:r>
          </a:p>
        </p:txBody>
      </p:sp>
      <p:pic>
        <p:nvPicPr>
          <p:cNvPr id="9" name="Picture 8" descr="A close up of a sign&#10;&#10;Description automatically generated">
            <a:extLst>
              <a:ext uri="{FF2B5EF4-FFF2-40B4-BE49-F238E27FC236}">
                <a16:creationId xmlns:a16="http://schemas.microsoft.com/office/drawing/2014/main" id="{F1B740BA-346E-45B0-9E66-D3EAF4849A20}"/>
              </a:ext>
            </a:extLst>
          </p:cNvPr>
          <p:cNvPicPr>
            <a:picLocks noChangeAspect="1"/>
          </p:cNvPicPr>
          <p:nvPr/>
        </p:nvPicPr>
        <p:blipFill>
          <a:blip r:embed="rId2"/>
          <a:stretch>
            <a:fillRect/>
          </a:stretch>
        </p:blipFill>
        <p:spPr>
          <a:xfrm rot="214574">
            <a:off x="719923" y="1389751"/>
            <a:ext cx="3537170" cy="5319057"/>
          </a:xfrm>
          <a:prstGeom prst="rect">
            <a:avLst/>
          </a:prstGeom>
        </p:spPr>
      </p:pic>
      <p:sp>
        <p:nvSpPr>
          <p:cNvPr id="6" name="ZoneTexte 5">
            <a:extLst>
              <a:ext uri="{FF2B5EF4-FFF2-40B4-BE49-F238E27FC236}">
                <a16:creationId xmlns:a16="http://schemas.microsoft.com/office/drawing/2014/main" id="{49AC9501-84A1-F7E9-554C-C489974551C3}"/>
              </a:ext>
            </a:extLst>
          </p:cNvPr>
          <p:cNvSpPr txBox="1"/>
          <p:nvPr/>
        </p:nvSpPr>
        <p:spPr>
          <a:xfrm>
            <a:off x="4958621" y="0"/>
            <a:ext cx="2274757" cy="584775"/>
          </a:xfrm>
          <a:prstGeom prst="rect">
            <a:avLst/>
          </a:prstGeom>
          <a:noFill/>
        </p:spPr>
        <p:txBody>
          <a:bodyPr wrap="square">
            <a:spAutoFit/>
          </a:bodyPr>
          <a:lstStyle/>
          <a:p>
            <a:r>
              <a:rPr lang="fr-CA" sz="2000" b="1" i="1" dirty="0">
                <a:solidFill>
                  <a:srgbClr val="2F4771"/>
                </a:solidFill>
              </a:rPr>
              <a:t>Prix Conseil Étoile</a:t>
            </a:r>
            <a:br>
              <a:rPr lang="fr-CA" sz="900" b="1" dirty="0">
                <a:solidFill>
                  <a:srgbClr val="2F4771"/>
                </a:solidFill>
              </a:rPr>
            </a:br>
            <a:r>
              <a:rPr lang="fr-CA" sz="1200" b="1" i="1" dirty="0">
                <a:solidFill>
                  <a:srgbClr val="2F4771"/>
                </a:solidFill>
              </a:rPr>
              <a:t>et ses composantes</a:t>
            </a:r>
            <a:endParaRPr lang="fr-FR" sz="1200" dirty="0"/>
          </a:p>
        </p:txBody>
      </p:sp>
    </p:spTree>
    <p:extLst>
      <p:ext uri="{BB962C8B-B14F-4D97-AF65-F5344CB8AC3E}">
        <p14:creationId xmlns:p14="http://schemas.microsoft.com/office/powerpoint/2010/main" val="35132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56007-BBCB-4523-961E-4754C1B50B08}"/>
              </a:ext>
            </a:extLst>
          </p:cNvPr>
          <p:cNvSpPr>
            <a:spLocks noGrp="1"/>
          </p:cNvSpPr>
          <p:nvPr>
            <p:ph type="title"/>
          </p:nvPr>
        </p:nvSpPr>
        <p:spPr>
          <a:xfrm>
            <a:off x="826477" y="584775"/>
            <a:ext cx="10515600" cy="1325563"/>
          </a:xfrm>
        </p:spPr>
        <p:txBody>
          <a:bodyPr>
            <a:normAutofit/>
          </a:bodyPr>
          <a:lstStyle/>
          <a:p>
            <a:r>
              <a:rPr lang="fr-CA" sz="6000" b="1" i="1" dirty="0">
                <a:solidFill>
                  <a:srgbClr val="2F4771"/>
                </a:solidFill>
              </a:rPr>
              <a:t>Prix District Étoile</a:t>
            </a:r>
          </a:p>
        </p:txBody>
      </p:sp>
      <p:sp>
        <p:nvSpPr>
          <p:cNvPr id="3" name="Content Placeholder 2">
            <a:extLst>
              <a:ext uri="{FF2B5EF4-FFF2-40B4-BE49-F238E27FC236}">
                <a16:creationId xmlns:a16="http://schemas.microsoft.com/office/drawing/2014/main" id="{3200AC2C-E62A-490C-9D77-79CDE73D7041}"/>
              </a:ext>
            </a:extLst>
          </p:cNvPr>
          <p:cNvSpPr>
            <a:spLocks noGrp="1"/>
          </p:cNvSpPr>
          <p:nvPr>
            <p:ph idx="1"/>
          </p:nvPr>
        </p:nvSpPr>
        <p:spPr>
          <a:xfrm>
            <a:off x="633046" y="1690688"/>
            <a:ext cx="10902462" cy="4802187"/>
          </a:xfrm>
        </p:spPr>
        <p:txBody>
          <a:bodyPr>
            <a:normAutofit/>
          </a:bodyPr>
          <a:lstStyle/>
          <a:p>
            <a:r>
              <a:rPr lang="fr-CA" sz="2800" dirty="0">
                <a:solidFill>
                  <a:schemeClr val="bg1"/>
                </a:solidFill>
              </a:rPr>
              <a:t>Objectifs de recrutement :</a:t>
            </a:r>
          </a:p>
          <a:p>
            <a:pPr lvl="1"/>
            <a:r>
              <a:rPr lang="fr-CA" dirty="0">
                <a:solidFill>
                  <a:schemeClr val="bg1"/>
                </a:solidFill>
              </a:rPr>
              <a:t>70 % des objectifs combinés des Conseils du District.</a:t>
            </a:r>
          </a:p>
          <a:p>
            <a:r>
              <a:rPr lang="fr-CA" sz="2800" dirty="0">
                <a:solidFill>
                  <a:schemeClr val="bg1"/>
                </a:solidFill>
              </a:rPr>
              <a:t>O</a:t>
            </a:r>
            <a:r>
              <a:rPr lang="fr-CA" dirty="0">
                <a:solidFill>
                  <a:schemeClr val="bg1"/>
                </a:solidFill>
              </a:rPr>
              <a:t>bjectifs d’assurances :</a:t>
            </a:r>
          </a:p>
          <a:p>
            <a:pPr lvl="1"/>
            <a:r>
              <a:rPr lang="fr-CA" u="sng" dirty="0">
                <a:solidFill>
                  <a:schemeClr val="bg1"/>
                </a:solidFill>
              </a:rPr>
              <a:t>Tous</a:t>
            </a:r>
            <a:r>
              <a:rPr lang="fr-CA" dirty="0">
                <a:solidFill>
                  <a:schemeClr val="bg1"/>
                </a:solidFill>
              </a:rPr>
              <a:t> les Conseils du District doivent être pleinement conformes à leurs objectifs.</a:t>
            </a:r>
          </a:p>
          <a:p>
            <a:r>
              <a:rPr lang="fr-CA" u="sng" dirty="0">
                <a:solidFill>
                  <a:schemeClr val="bg1"/>
                </a:solidFill>
              </a:rPr>
              <a:t>Tous les rapports 944-F sur le statut des Conseils doivent être produits: (Cette année une seule fois)</a:t>
            </a:r>
          </a:p>
          <a:p>
            <a:pPr lvl="1">
              <a:tabLst>
                <a:tab pos="8626475" algn="l"/>
              </a:tabLst>
            </a:pPr>
            <a:r>
              <a:rPr lang="fr-CA" dirty="0">
                <a:solidFill>
                  <a:schemeClr val="bg1"/>
                </a:solidFill>
              </a:rPr>
              <a:t>Échéance : 15 septembre</a:t>
            </a:r>
          </a:p>
          <a:p>
            <a:pPr lvl="1">
              <a:tabLst>
                <a:tab pos="8626475" algn="l"/>
              </a:tabLst>
            </a:pPr>
            <a:r>
              <a:rPr lang="fr-CA" dirty="0">
                <a:solidFill>
                  <a:schemeClr val="bg1"/>
                </a:solidFill>
              </a:rPr>
              <a:t>Formulaire modifié en juillet 2022. </a:t>
            </a:r>
          </a:p>
          <a:p>
            <a:pPr lvl="1">
              <a:tabLst>
                <a:tab pos="8626475" algn="l"/>
              </a:tabLst>
            </a:pPr>
            <a:r>
              <a:rPr lang="fr-CA" dirty="0">
                <a:solidFill>
                  <a:schemeClr val="bg1"/>
                </a:solidFill>
              </a:rPr>
              <a:t>Voici le lien Internet:</a:t>
            </a:r>
          </a:p>
          <a:p>
            <a:pPr marL="457200" lvl="1" indent="0">
              <a:buNone/>
              <a:tabLst>
                <a:tab pos="8626475" algn="l"/>
              </a:tabLst>
            </a:pPr>
            <a:r>
              <a:rPr lang="fr-CA" dirty="0">
                <a:solidFill>
                  <a:srgbClr val="002060"/>
                </a:solidFill>
                <a:hlinkClick r:id="rId2"/>
              </a:rPr>
              <a:t>https://www.kofc.org/fr/for-members/resources/district-forms.html</a:t>
            </a:r>
            <a:r>
              <a:rPr lang="fr-CA" dirty="0">
                <a:solidFill>
                  <a:srgbClr val="002060"/>
                </a:solidFill>
              </a:rPr>
              <a:t>                    </a:t>
            </a:r>
          </a:p>
          <a:p>
            <a:pPr>
              <a:tabLst>
                <a:tab pos="8626475" algn="l"/>
              </a:tabLst>
            </a:pPr>
            <a:r>
              <a:rPr lang="fr-CA" dirty="0">
                <a:solidFill>
                  <a:schemeClr val="bg1"/>
                </a:solidFill>
              </a:rPr>
              <a:t>Au moins 1 Conseil du District doit se qualifier pour le Conseil Étoile.</a:t>
            </a:r>
            <a:endParaRPr lang="fr-CA" sz="3200" dirty="0">
              <a:solidFill>
                <a:schemeClr val="bg1"/>
              </a:solidFill>
            </a:endParaRPr>
          </a:p>
        </p:txBody>
      </p:sp>
      <p:sp>
        <p:nvSpPr>
          <p:cNvPr id="4" name="ZoneTexte 3">
            <a:extLst>
              <a:ext uri="{FF2B5EF4-FFF2-40B4-BE49-F238E27FC236}">
                <a16:creationId xmlns:a16="http://schemas.microsoft.com/office/drawing/2014/main" id="{FEE8E622-9909-1403-C03B-BFE2ED477D27}"/>
              </a:ext>
            </a:extLst>
          </p:cNvPr>
          <p:cNvSpPr txBox="1"/>
          <p:nvPr/>
        </p:nvSpPr>
        <p:spPr>
          <a:xfrm>
            <a:off x="4958621" y="0"/>
            <a:ext cx="2274757" cy="584775"/>
          </a:xfrm>
          <a:prstGeom prst="rect">
            <a:avLst/>
          </a:prstGeom>
          <a:noFill/>
        </p:spPr>
        <p:txBody>
          <a:bodyPr wrap="square">
            <a:spAutoFit/>
          </a:bodyPr>
          <a:lstStyle/>
          <a:p>
            <a:r>
              <a:rPr lang="fr-CA" sz="2000" b="1" i="1" dirty="0">
                <a:solidFill>
                  <a:srgbClr val="2F4771"/>
                </a:solidFill>
              </a:rPr>
              <a:t>Prix Conseil Étoile</a:t>
            </a:r>
            <a:br>
              <a:rPr lang="fr-CA" sz="900" b="1" dirty="0">
                <a:solidFill>
                  <a:srgbClr val="2F4771"/>
                </a:solidFill>
              </a:rPr>
            </a:br>
            <a:r>
              <a:rPr lang="fr-CA" sz="1200" b="1" i="1" dirty="0">
                <a:solidFill>
                  <a:srgbClr val="2F4771"/>
                </a:solidFill>
              </a:rPr>
              <a:t>et ses composantes</a:t>
            </a:r>
            <a:endParaRPr lang="fr-FR" sz="1200" dirty="0"/>
          </a:p>
        </p:txBody>
      </p:sp>
    </p:spTree>
    <p:extLst>
      <p:ext uri="{BB962C8B-B14F-4D97-AF65-F5344CB8AC3E}">
        <p14:creationId xmlns:p14="http://schemas.microsoft.com/office/powerpoint/2010/main" val="211498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D8D7C0D3-896F-4BBB-A220-33D724ED0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6">
            <a:extLst>
              <a:ext uri="{FF2B5EF4-FFF2-40B4-BE49-F238E27FC236}">
                <a16:creationId xmlns:a16="http://schemas.microsoft.com/office/drawing/2014/main" id="{2AA3A18B-202B-4C39-BC9E-ED4D6E98D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08003"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AC94672E-068C-4CF1-8438-22EA8E7C6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08004"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8">
            <a:extLst>
              <a:ext uri="{FF2B5EF4-FFF2-40B4-BE49-F238E27FC236}">
                <a16:creationId xmlns:a16="http://schemas.microsoft.com/office/drawing/2014/main" id="{3B48638D-7038-4CAA-88F7-1E3494C4D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16688"/>
            <a:ext cx="6090256" cy="528925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7BA74AD2-45D9-4D21-A436-71C6744C1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66816" y="1352302"/>
            <a:ext cx="582213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7" name="Image 6">
            <a:extLst>
              <a:ext uri="{FF2B5EF4-FFF2-40B4-BE49-F238E27FC236}">
                <a16:creationId xmlns:a16="http://schemas.microsoft.com/office/drawing/2014/main" id="{C0CBA772-BA3D-79C3-DE66-47611F8CBA38}"/>
              </a:ext>
            </a:extLst>
          </p:cNvPr>
          <p:cNvPicPr>
            <a:picLocks noChangeAspect="1"/>
          </p:cNvPicPr>
          <p:nvPr/>
        </p:nvPicPr>
        <p:blipFill>
          <a:blip r:embed="rId2"/>
          <a:stretch>
            <a:fillRect/>
          </a:stretch>
        </p:blipFill>
        <p:spPr>
          <a:xfrm>
            <a:off x="327583" y="1113278"/>
            <a:ext cx="5435090" cy="4296073"/>
          </a:xfrm>
          <a:prstGeom prst="rect">
            <a:avLst/>
          </a:prstGeom>
        </p:spPr>
      </p:pic>
      <p:sp>
        <p:nvSpPr>
          <p:cNvPr id="8" name="ZoneTexte 7">
            <a:extLst>
              <a:ext uri="{FF2B5EF4-FFF2-40B4-BE49-F238E27FC236}">
                <a16:creationId xmlns:a16="http://schemas.microsoft.com/office/drawing/2014/main" id="{3FB36A0C-687C-CD72-3060-747464E40C09}"/>
              </a:ext>
            </a:extLst>
          </p:cNvPr>
          <p:cNvSpPr txBox="1"/>
          <p:nvPr/>
        </p:nvSpPr>
        <p:spPr>
          <a:xfrm>
            <a:off x="4958621" y="0"/>
            <a:ext cx="2274757" cy="584775"/>
          </a:xfrm>
          <a:prstGeom prst="rect">
            <a:avLst/>
          </a:prstGeom>
          <a:noFill/>
        </p:spPr>
        <p:txBody>
          <a:bodyPr wrap="square">
            <a:spAutoFit/>
          </a:bodyPr>
          <a:lstStyle/>
          <a:p>
            <a:r>
              <a:rPr lang="fr-CA" sz="2000" b="1" i="1" dirty="0">
                <a:solidFill>
                  <a:srgbClr val="2F4771"/>
                </a:solidFill>
              </a:rPr>
              <a:t>Prix Conseil Étoile</a:t>
            </a:r>
            <a:br>
              <a:rPr lang="fr-CA" sz="900" b="1" dirty="0">
                <a:solidFill>
                  <a:srgbClr val="2F4771"/>
                </a:solidFill>
              </a:rPr>
            </a:br>
            <a:r>
              <a:rPr lang="fr-CA" sz="1200" b="1" i="1" dirty="0">
                <a:solidFill>
                  <a:srgbClr val="2F4771"/>
                </a:solidFill>
              </a:rPr>
              <a:t>et ses composantes</a:t>
            </a:r>
            <a:endParaRPr lang="fr-FR" sz="1200" dirty="0"/>
          </a:p>
        </p:txBody>
      </p:sp>
      <p:sp>
        <p:nvSpPr>
          <p:cNvPr id="9" name="Title 1">
            <a:extLst>
              <a:ext uri="{FF2B5EF4-FFF2-40B4-BE49-F238E27FC236}">
                <a16:creationId xmlns:a16="http://schemas.microsoft.com/office/drawing/2014/main" id="{EAAA1565-A80D-CD3F-BADA-B1F4E48AA0D0}"/>
              </a:ext>
            </a:extLst>
          </p:cNvPr>
          <p:cNvSpPr>
            <a:spLocks noGrp="1"/>
          </p:cNvSpPr>
          <p:nvPr>
            <p:ph type="title"/>
          </p:nvPr>
        </p:nvSpPr>
        <p:spPr>
          <a:xfrm>
            <a:off x="7405122" y="3261315"/>
            <a:ext cx="3745523" cy="1325563"/>
          </a:xfrm>
        </p:spPr>
        <p:txBody>
          <a:bodyPr>
            <a:normAutofit/>
          </a:bodyPr>
          <a:lstStyle/>
          <a:p>
            <a:r>
              <a:rPr lang="fr-CA" sz="3600" b="1" i="1" dirty="0"/>
              <a:t>Prix Bienheureux Michael </a:t>
            </a:r>
            <a:r>
              <a:rPr lang="fr-CA" sz="3600" b="1" i="1" dirty="0" err="1"/>
              <a:t>McGivney</a:t>
            </a:r>
            <a:endParaRPr lang="fr-CA" sz="3600" b="1" i="1" dirty="0"/>
          </a:p>
        </p:txBody>
      </p:sp>
      <p:sp>
        <p:nvSpPr>
          <p:cNvPr id="2" name="ZoneTexte 1">
            <a:extLst>
              <a:ext uri="{FF2B5EF4-FFF2-40B4-BE49-F238E27FC236}">
                <a16:creationId xmlns:a16="http://schemas.microsoft.com/office/drawing/2014/main" id="{427EAC7F-218C-60ED-8404-E0F053818D59}"/>
              </a:ext>
            </a:extLst>
          </p:cNvPr>
          <p:cNvSpPr txBox="1"/>
          <p:nvPr/>
        </p:nvSpPr>
        <p:spPr>
          <a:xfrm>
            <a:off x="8111067" y="2692886"/>
            <a:ext cx="1651000" cy="369332"/>
          </a:xfrm>
          <a:prstGeom prst="rect">
            <a:avLst/>
          </a:prstGeom>
          <a:noFill/>
        </p:spPr>
        <p:txBody>
          <a:bodyPr wrap="square" rtlCol="0">
            <a:spAutoFit/>
          </a:bodyPr>
          <a:lstStyle/>
          <a:p>
            <a:r>
              <a:rPr lang="fr-CA" dirty="0"/>
              <a:t>NOUVEAU PRIX</a:t>
            </a:r>
          </a:p>
        </p:txBody>
      </p:sp>
    </p:spTree>
    <p:extLst>
      <p:ext uri="{BB962C8B-B14F-4D97-AF65-F5344CB8AC3E}">
        <p14:creationId xmlns:p14="http://schemas.microsoft.com/office/powerpoint/2010/main" val="77980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1000"/>
                                        <p:tgtEl>
                                          <p:spTgt spid="9"/>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200DF8F-992D-FA74-E873-B9571CD980C7}"/>
              </a:ext>
            </a:extLst>
          </p:cNvPr>
          <p:cNvSpPr txBox="1"/>
          <p:nvPr/>
        </p:nvSpPr>
        <p:spPr>
          <a:xfrm>
            <a:off x="1470354" y="1414184"/>
            <a:ext cx="6976534" cy="646331"/>
          </a:xfrm>
          <a:prstGeom prst="rect">
            <a:avLst/>
          </a:prstGeom>
          <a:noFill/>
        </p:spPr>
        <p:txBody>
          <a:bodyPr wrap="square">
            <a:spAutoFit/>
          </a:bodyPr>
          <a:lstStyle/>
          <a:p>
            <a:r>
              <a:rPr lang="fr-CA" sz="3600" dirty="0">
                <a:solidFill>
                  <a:schemeClr val="accent1">
                    <a:lumMod val="50000"/>
                  </a:schemeClr>
                </a:solidFill>
              </a:rPr>
              <a:t>Prix Bienheureux Michael McGivney</a:t>
            </a:r>
          </a:p>
        </p:txBody>
      </p:sp>
      <p:sp>
        <p:nvSpPr>
          <p:cNvPr id="6" name="ZoneTexte 5">
            <a:extLst>
              <a:ext uri="{FF2B5EF4-FFF2-40B4-BE49-F238E27FC236}">
                <a16:creationId xmlns:a16="http://schemas.microsoft.com/office/drawing/2014/main" id="{8973B124-20F8-6DC2-B667-3FBE465AA6BE}"/>
              </a:ext>
            </a:extLst>
          </p:cNvPr>
          <p:cNvSpPr txBox="1"/>
          <p:nvPr/>
        </p:nvSpPr>
        <p:spPr>
          <a:xfrm>
            <a:off x="3375354" y="3352800"/>
            <a:ext cx="7927645" cy="1384995"/>
          </a:xfrm>
          <a:prstGeom prst="rect">
            <a:avLst/>
          </a:prstGeom>
          <a:noFill/>
        </p:spPr>
        <p:txBody>
          <a:bodyPr wrap="square">
            <a:spAutoFit/>
          </a:bodyPr>
          <a:lstStyle/>
          <a:p>
            <a:r>
              <a:rPr lang="fr-CA" sz="2800" dirty="0">
                <a:solidFill>
                  <a:schemeClr val="bg1"/>
                </a:solidFill>
              </a:rPr>
              <a:t>Nouveau prix destiné aux aumôniers. </a:t>
            </a:r>
          </a:p>
          <a:p>
            <a:r>
              <a:rPr lang="fr-CA" sz="2800" dirty="0">
                <a:solidFill>
                  <a:schemeClr val="bg1"/>
                </a:solidFill>
              </a:rPr>
              <a:t>Il y a deux niveaux : État = Prix et Suprême = Médaille.</a:t>
            </a:r>
          </a:p>
        </p:txBody>
      </p:sp>
      <p:grpSp>
        <p:nvGrpSpPr>
          <p:cNvPr id="10" name="Groupe 9">
            <a:extLst>
              <a:ext uri="{FF2B5EF4-FFF2-40B4-BE49-F238E27FC236}">
                <a16:creationId xmlns:a16="http://schemas.microsoft.com/office/drawing/2014/main" id="{9DA6AFEF-A96D-D311-BE50-FD9C593FC804}"/>
              </a:ext>
            </a:extLst>
          </p:cNvPr>
          <p:cNvGrpSpPr/>
          <p:nvPr/>
        </p:nvGrpSpPr>
        <p:grpSpPr>
          <a:xfrm>
            <a:off x="1034069" y="2692149"/>
            <a:ext cx="1878464" cy="2387851"/>
            <a:chOff x="1178003" y="2810682"/>
            <a:chExt cx="1498600" cy="1998133"/>
          </a:xfrm>
        </p:grpSpPr>
        <p:sp>
          <p:nvSpPr>
            <p:cNvPr id="9" name="Ellipse 8">
              <a:extLst>
                <a:ext uri="{FF2B5EF4-FFF2-40B4-BE49-F238E27FC236}">
                  <a16:creationId xmlns:a16="http://schemas.microsoft.com/office/drawing/2014/main" id="{3470D54A-90AC-FB43-1FCC-A6BA30921E3E}"/>
                </a:ext>
              </a:extLst>
            </p:cNvPr>
            <p:cNvSpPr/>
            <p:nvPr/>
          </p:nvSpPr>
          <p:spPr>
            <a:xfrm>
              <a:off x="1178003" y="2810682"/>
              <a:ext cx="1498600" cy="1998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descr="Médaille">
              <a:extLst>
                <a:ext uri="{FF2B5EF4-FFF2-40B4-BE49-F238E27FC236}">
                  <a16:creationId xmlns:a16="http://schemas.microsoft.com/office/drawing/2014/main" id="{A0B4B3FF-D67A-CC4F-C907-903B36C2110E}"/>
                </a:ext>
              </a:extLst>
            </p:cNvPr>
            <p:cNvSpPr/>
            <p:nvPr/>
          </p:nvSpPr>
          <p:spPr>
            <a:xfrm>
              <a:off x="1470354" y="3352800"/>
              <a:ext cx="913899" cy="91389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grpSp>
      <p:sp>
        <p:nvSpPr>
          <p:cNvPr id="8" name="ZoneTexte 7">
            <a:extLst>
              <a:ext uri="{FF2B5EF4-FFF2-40B4-BE49-F238E27FC236}">
                <a16:creationId xmlns:a16="http://schemas.microsoft.com/office/drawing/2014/main" id="{5A2FE13E-28C9-988C-B449-73EE7A85F3A6}"/>
              </a:ext>
            </a:extLst>
          </p:cNvPr>
          <p:cNvSpPr txBox="1"/>
          <p:nvPr/>
        </p:nvSpPr>
        <p:spPr>
          <a:xfrm>
            <a:off x="4958621" y="0"/>
            <a:ext cx="2274757" cy="584775"/>
          </a:xfrm>
          <a:prstGeom prst="rect">
            <a:avLst/>
          </a:prstGeom>
          <a:noFill/>
        </p:spPr>
        <p:txBody>
          <a:bodyPr wrap="square">
            <a:spAutoFit/>
          </a:bodyPr>
          <a:lstStyle/>
          <a:p>
            <a:r>
              <a:rPr lang="fr-CA" sz="2000" b="1" i="1" dirty="0">
                <a:solidFill>
                  <a:srgbClr val="2F4771"/>
                </a:solidFill>
              </a:rPr>
              <a:t>Prix Conseil Étoile</a:t>
            </a:r>
            <a:br>
              <a:rPr lang="fr-CA" sz="900" b="1" dirty="0">
                <a:solidFill>
                  <a:srgbClr val="2F4771"/>
                </a:solidFill>
              </a:rPr>
            </a:br>
            <a:r>
              <a:rPr lang="fr-CA" sz="1200" b="1" i="1" dirty="0">
                <a:solidFill>
                  <a:srgbClr val="2F4771"/>
                </a:solidFill>
              </a:rPr>
              <a:t>et ses composantes</a:t>
            </a:r>
            <a:endParaRPr lang="fr-FR" sz="1200" dirty="0"/>
          </a:p>
        </p:txBody>
      </p:sp>
    </p:spTree>
    <p:extLst>
      <p:ext uri="{BB962C8B-B14F-4D97-AF65-F5344CB8AC3E}">
        <p14:creationId xmlns:p14="http://schemas.microsoft.com/office/powerpoint/2010/main" val="400869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D8D7C0D3-896F-4BBB-A220-33D724ED0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6">
            <a:extLst>
              <a:ext uri="{FF2B5EF4-FFF2-40B4-BE49-F238E27FC236}">
                <a16:creationId xmlns:a16="http://schemas.microsoft.com/office/drawing/2014/main" id="{2AA3A18B-202B-4C39-BC9E-ED4D6E98D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08003"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AC94672E-068C-4CF1-8438-22EA8E7C6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08004"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8">
            <a:extLst>
              <a:ext uri="{FF2B5EF4-FFF2-40B4-BE49-F238E27FC236}">
                <a16:creationId xmlns:a16="http://schemas.microsoft.com/office/drawing/2014/main" id="{3B48638D-7038-4CAA-88F7-1E3494C4D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16688"/>
            <a:ext cx="6090256" cy="528925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7BA74AD2-45D9-4D21-A436-71C6744C1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66816" y="1352302"/>
            <a:ext cx="582213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Title 1">
            <a:extLst>
              <a:ext uri="{FF2B5EF4-FFF2-40B4-BE49-F238E27FC236}">
                <a16:creationId xmlns:a16="http://schemas.microsoft.com/office/drawing/2014/main" id="{EAAA1565-A80D-CD3F-BADA-B1F4E48AA0D0}"/>
              </a:ext>
            </a:extLst>
          </p:cNvPr>
          <p:cNvSpPr>
            <a:spLocks noGrp="1"/>
          </p:cNvSpPr>
          <p:nvPr>
            <p:ph type="title"/>
          </p:nvPr>
        </p:nvSpPr>
        <p:spPr>
          <a:xfrm>
            <a:off x="7816181" y="3517516"/>
            <a:ext cx="2924211" cy="921218"/>
          </a:xfrm>
        </p:spPr>
        <p:txBody>
          <a:bodyPr>
            <a:normAutofit/>
          </a:bodyPr>
          <a:lstStyle/>
          <a:p>
            <a:r>
              <a:rPr lang="fr-CA" b="1" i="1" dirty="0"/>
              <a:t>Formulaires</a:t>
            </a:r>
          </a:p>
        </p:txBody>
      </p:sp>
      <p:sp>
        <p:nvSpPr>
          <p:cNvPr id="2" name="ZoneTexte 1">
            <a:extLst>
              <a:ext uri="{FF2B5EF4-FFF2-40B4-BE49-F238E27FC236}">
                <a16:creationId xmlns:a16="http://schemas.microsoft.com/office/drawing/2014/main" id="{427EAC7F-218C-60ED-8404-E0F053818D59}"/>
              </a:ext>
            </a:extLst>
          </p:cNvPr>
          <p:cNvSpPr txBox="1"/>
          <p:nvPr/>
        </p:nvSpPr>
        <p:spPr>
          <a:xfrm>
            <a:off x="7931684" y="3287850"/>
            <a:ext cx="1346200" cy="369332"/>
          </a:xfrm>
          <a:prstGeom prst="rect">
            <a:avLst/>
          </a:prstGeom>
          <a:noFill/>
        </p:spPr>
        <p:txBody>
          <a:bodyPr wrap="square" rtlCol="0">
            <a:spAutoFit/>
          </a:bodyPr>
          <a:lstStyle/>
          <a:p>
            <a:r>
              <a:rPr lang="fr-CA" dirty="0"/>
              <a:t>NOUVEAUX</a:t>
            </a:r>
          </a:p>
        </p:txBody>
      </p:sp>
      <p:sp>
        <p:nvSpPr>
          <p:cNvPr id="11" name="Rectangle 10" descr="Document">
            <a:extLst>
              <a:ext uri="{FF2B5EF4-FFF2-40B4-BE49-F238E27FC236}">
                <a16:creationId xmlns:a16="http://schemas.microsoft.com/office/drawing/2014/main" id="{EF782E6E-2B4B-3A2C-5503-5C71A0B4479B}"/>
              </a:ext>
            </a:extLst>
          </p:cNvPr>
          <p:cNvSpPr/>
          <p:nvPr/>
        </p:nvSpPr>
        <p:spPr>
          <a:xfrm>
            <a:off x="1601982" y="1999059"/>
            <a:ext cx="2886291" cy="2524511"/>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2" name="Title 1">
            <a:extLst>
              <a:ext uri="{FF2B5EF4-FFF2-40B4-BE49-F238E27FC236}">
                <a16:creationId xmlns:a16="http://schemas.microsoft.com/office/drawing/2014/main" id="{F9D89E06-3CBD-AC00-582B-A71D7C16BC9C}"/>
              </a:ext>
            </a:extLst>
          </p:cNvPr>
          <p:cNvSpPr txBox="1">
            <a:spLocks/>
          </p:cNvSpPr>
          <p:nvPr/>
        </p:nvSpPr>
        <p:spPr>
          <a:xfrm>
            <a:off x="5310647" y="-217797"/>
            <a:ext cx="2112337" cy="921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200" b="1" i="1" dirty="0">
                <a:solidFill>
                  <a:schemeClr val="bg1"/>
                </a:solidFill>
              </a:rPr>
              <a:t>Formulaires</a:t>
            </a:r>
          </a:p>
        </p:txBody>
      </p:sp>
    </p:spTree>
    <p:extLst>
      <p:ext uri="{BB962C8B-B14F-4D97-AF65-F5344CB8AC3E}">
        <p14:creationId xmlns:p14="http://schemas.microsoft.com/office/powerpoint/2010/main" val="167010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aphicFrame>
        <p:nvGraphicFramePr>
          <p:cNvPr id="10" name="ZoneTexte 2">
            <a:extLst>
              <a:ext uri="{FF2B5EF4-FFF2-40B4-BE49-F238E27FC236}">
                <a16:creationId xmlns:a16="http://schemas.microsoft.com/office/drawing/2014/main" id="{5EA018AD-68BE-E17A-0DEB-BCBC868483E2}"/>
              </a:ext>
            </a:extLst>
          </p:cNvPr>
          <p:cNvGraphicFramePr/>
          <p:nvPr>
            <p:extLst>
              <p:ext uri="{D42A27DB-BD31-4B8C-83A1-F6EECF244321}">
                <p14:modId xmlns:p14="http://schemas.microsoft.com/office/powerpoint/2010/main" val="970478030"/>
              </p:ext>
            </p:extLst>
          </p:nvPr>
        </p:nvGraphicFramePr>
        <p:xfrm>
          <a:off x="4662106" y="640075"/>
          <a:ext cx="6912245" cy="5536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a:extLst>
              <a:ext uri="{FF2B5EF4-FFF2-40B4-BE49-F238E27FC236}">
                <a16:creationId xmlns:a16="http://schemas.microsoft.com/office/drawing/2014/main" id="{5B064EA9-4C78-77E6-2334-4DCA16577D44}"/>
              </a:ext>
            </a:extLst>
          </p:cNvPr>
          <p:cNvSpPr txBox="1">
            <a:spLocks/>
          </p:cNvSpPr>
          <p:nvPr/>
        </p:nvSpPr>
        <p:spPr>
          <a:xfrm>
            <a:off x="5310647" y="-217797"/>
            <a:ext cx="2112337" cy="921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200" b="1" i="1" dirty="0">
                <a:solidFill>
                  <a:schemeClr val="bg1"/>
                </a:solidFill>
              </a:rPr>
              <a:t>Formulaires</a:t>
            </a:r>
          </a:p>
        </p:txBody>
      </p:sp>
      <p:grpSp>
        <p:nvGrpSpPr>
          <p:cNvPr id="13" name="Groupe 12">
            <a:extLst>
              <a:ext uri="{FF2B5EF4-FFF2-40B4-BE49-F238E27FC236}">
                <a16:creationId xmlns:a16="http://schemas.microsoft.com/office/drawing/2014/main" id="{6AE3B31E-1118-5629-EBBC-CCDF6110FD3C}"/>
              </a:ext>
            </a:extLst>
          </p:cNvPr>
          <p:cNvGrpSpPr/>
          <p:nvPr/>
        </p:nvGrpSpPr>
        <p:grpSpPr>
          <a:xfrm>
            <a:off x="617649" y="2166744"/>
            <a:ext cx="2886291" cy="2524511"/>
            <a:chOff x="4136387" y="2286001"/>
            <a:chExt cx="2886291" cy="2524511"/>
          </a:xfrm>
        </p:grpSpPr>
        <p:sp>
          <p:nvSpPr>
            <p:cNvPr id="14" name="Rectangle 13">
              <a:extLst>
                <a:ext uri="{FF2B5EF4-FFF2-40B4-BE49-F238E27FC236}">
                  <a16:creationId xmlns:a16="http://schemas.microsoft.com/office/drawing/2014/main" id="{A4401737-6CB2-EBD4-19E3-812E9DA0F3A3}"/>
                </a:ext>
              </a:extLst>
            </p:cNvPr>
            <p:cNvSpPr/>
            <p:nvPr/>
          </p:nvSpPr>
          <p:spPr>
            <a:xfrm>
              <a:off x="4643964" y="2515322"/>
              <a:ext cx="1871135" cy="20658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Rectangle 14" descr="Document">
              <a:extLst>
                <a:ext uri="{FF2B5EF4-FFF2-40B4-BE49-F238E27FC236}">
                  <a16:creationId xmlns:a16="http://schemas.microsoft.com/office/drawing/2014/main" id="{29EBC732-6814-1A36-C9D8-93256FAF38E6}"/>
                </a:ext>
              </a:extLst>
            </p:cNvPr>
            <p:cNvSpPr/>
            <p:nvPr/>
          </p:nvSpPr>
          <p:spPr>
            <a:xfrm>
              <a:off x="4136387" y="2286001"/>
              <a:ext cx="2886291" cy="2524511"/>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8" name="ZoneTexte 7">
            <a:extLst>
              <a:ext uri="{FF2B5EF4-FFF2-40B4-BE49-F238E27FC236}">
                <a16:creationId xmlns:a16="http://schemas.microsoft.com/office/drawing/2014/main" id="{139ADE2D-3409-3D3B-7409-09E170573D9F}"/>
              </a:ext>
            </a:extLst>
          </p:cNvPr>
          <p:cNvSpPr txBox="1"/>
          <p:nvPr/>
        </p:nvSpPr>
        <p:spPr>
          <a:xfrm>
            <a:off x="4662105" y="5530627"/>
            <a:ext cx="6774157" cy="646331"/>
          </a:xfrm>
          <a:prstGeom prst="rect">
            <a:avLst/>
          </a:prstGeom>
          <a:noFill/>
        </p:spPr>
        <p:txBody>
          <a:bodyPr wrap="square">
            <a:spAutoFit/>
          </a:bodyPr>
          <a:lstStyle/>
          <a:p>
            <a:r>
              <a:rPr lang="fr-CA" dirty="0">
                <a:solidFill>
                  <a:srgbClr val="2F4771"/>
                </a:solidFill>
                <a:hlinkClick r:id="rId10"/>
              </a:rPr>
              <a:t>https://www.kofc.org/fr/forms/council/service_personnel365_p.pdf</a:t>
            </a:r>
            <a:endParaRPr lang="fr-CA" dirty="0">
              <a:solidFill>
                <a:srgbClr val="2F4771"/>
              </a:solidFill>
            </a:endParaRPr>
          </a:p>
          <a:p>
            <a:endParaRPr lang="fr-CA" dirty="0">
              <a:solidFill>
                <a:srgbClr val="2F4771"/>
              </a:solidFill>
            </a:endParaRPr>
          </a:p>
        </p:txBody>
      </p:sp>
    </p:spTree>
    <p:extLst>
      <p:ext uri="{BB962C8B-B14F-4D97-AF65-F5344CB8AC3E}">
        <p14:creationId xmlns:p14="http://schemas.microsoft.com/office/powerpoint/2010/main" val="2402074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aphicFrame>
        <p:nvGraphicFramePr>
          <p:cNvPr id="3" name="ZoneTexte 4">
            <a:extLst>
              <a:ext uri="{FF2B5EF4-FFF2-40B4-BE49-F238E27FC236}">
                <a16:creationId xmlns:a16="http://schemas.microsoft.com/office/drawing/2014/main" id="{8A8ACFD2-408A-40A7-DAB2-D8A9ADC2E19D}"/>
              </a:ext>
            </a:extLst>
          </p:cNvPr>
          <p:cNvGraphicFramePr/>
          <p:nvPr>
            <p:extLst>
              <p:ext uri="{D42A27DB-BD31-4B8C-83A1-F6EECF244321}">
                <p14:modId xmlns:p14="http://schemas.microsoft.com/office/powerpoint/2010/main" val="1339368491"/>
              </p:ext>
            </p:extLst>
          </p:nvPr>
        </p:nvGraphicFramePr>
        <p:xfrm>
          <a:off x="4936824" y="739775"/>
          <a:ext cx="6312150" cy="5538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8E277DB5-F820-D9C2-3AC7-1FDF4118EEB8}"/>
              </a:ext>
            </a:extLst>
          </p:cNvPr>
          <p:cNvSpPr txBox="1">
            <a:spLocks/>
          </p:cNvSpPr>
          <p:nvPr/>
        </p:nvSpPr>
        <p:spPr>
          <a:xfrm>
            <a:off x="5310647" y="-217797"/>
            <a:ext cx="2112337" cy="921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200" b="1" i="1" dirty="0">
                <a:solidFill>
                  <a:schemeClr val="bg1"/>
                </a:solidFill>
              </a:rPr>
              <a:t>Formulaires</a:t>
            </a:r>
          </a:p>
        </p:txBody>
      </p:sp>
      <p:grpSp>
        <p:nvGrpSpPr>
          <p:cNvPr id="5" name="Groupe 4">
            <a:extLst>
              <a:ext uri="{FF2B5EF4-FFF2-40B4-BE49-F238E27FC236}">
                <a16:creationId xmlns:a16="http://schemas.microsoft.com/office/drawing/2014/main" id="{EA175F0B-3CCC-F9DA-F02E-060038774276}"/>
              </a:ext>
            </a:extLst>
          </p:cNvPr>
          <p:cNvGrpSpPr/>
          <p:nvPr/>
        </p:nvGrpSpPr>
        <p:grpSpPr>
          <a:xfrm>
            <a:off x="617649" y="2166744"/>
            <a:ext cx="2886291" cy="2524511"/>
            <a:chOff x="4136387" y="2286001"/>
            <a:chExt cx="2886291" cy="2524511"/>
          </a:xfrm>
        </p:grpSpPr>
        <p:sp>
          <p:nvSpPr>
            <p:cNvPr id="6" name="Rectangle 5">
              <a:extLst>
                <a:ext uri="{FF2B5EF4-FFF2-40B4-BE49-F238E27FC236}">
                  <a16:creationId xmlns:a16="http://schemas.microsoft.com/office/drawing/2014/main" id="{EC11B68B-EBD9-FFC8-C574-7A9BFCC82DA5}"/>
                </a:ext>
              </a:extLst>
            </p:cNvPr>
            <p:cNvSpPr/>
            <p:nvPr/>
          </p:nvSpPr>
          <p:spPr>
            <a:xfrm>
              <a:off x="4643964" y="2515322"/>
              <a:ext cx="1871135" cy="20658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descr="Document">
              <a:extLst>
                <a:ext uri="{FF2B5EF4-FFF2-40B4-BE49-F238E27FC236}">
                  <a16:creationId xmlns:a16="http://schemas.microsoft.com/office/drawing/2014/main" id="{0C175102-B178-8FEB-6D42-311994DD3948}"/>
                </a:ext>
              </a:extLst>
            </p:cNvPr>
            <p:cNvSpPr/>
            <p:nvPr/>
          </p:nvSpPr>
          <p:spPr>
            <a:xfrm>
              <a:off x="4136387" y="2286001"/>
              <a:ext cx="2886291" cy="2524511"/>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8" name="ZoneTexte 7">
            <a:extLst>
              <a:ext uri="{FF2B5EF4-FFF2-40B4-BE49-F238E27FC236}">
                <a16:creationId xmlns:a16="http://schemas.microsoft.com/office/drawing/2014/main" id="{22022F8C-A091-BDC0-DDB2-83B385AB6AC7}"/>
              </a:ext>
            </a:extLst>
          </p:cNvPr>
          <p:cNvSpPr txBox="1"/>
          <p:nvPr/>
        </p:nvSpPr>
        <p:spPr>
          <a:xfrm>
            <a:off x="4936824" y="5632227"/>
            <a:ext cx="6093912" cy="923330"/>
          </a:xfrm>
          <a:prstGeom prst="rect">
            <a:avLst/>
          </a:prstGeom>
          <a:noFill/>
        </p:spPr>
        <p:txBody>
          <a:bodyPr wrap="square">
            <a:spAutoFit/>
          </a:bodyPr>
          <a:lstStyle/>
          <a:p>
            <a:r>
              <a:rPr lang="fr-CA" dirty="0">
                <a:solidFill>
                  <a:srgbClr val="2F4771"/>
                </a:solidFill>
                <a:hlinkClick r:id="rId10"/>
              </a:rPr>
              <a:t>https://www.kofc.org/fr/forms/council/roundtable_coordinators2629_p.pdf</a:t>
            </a:r>
            <a:endParaRPr lang="fr-CA" dirty="0">
              <a:solidFill>
                <a:srgbClr val="2F4771"/>
              </a:solidFill>
            </a:endParaRPr>
          </a:p>
          <a:p>
            <a:endParaRPr lang="fr-CA" dirty="0">
              <a:solidFill>
                <a:srgbClr val="2F4771"/>
              </a:solidFill>
            </a:endParaRPr>
          </a:p>
        </p:txBody>
      </p:sp>
    </p:spTree>
    <p:extLst>
      <p:ext uri="{BB962C8B-B14F-4D97-AF65-F5344CB8AC3E}">
        <p14:creationId xmlns:p14="http://schemas.microsoft.com/office/powerpoint/2010/main" val="1832418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aphicFrame>
        <p:nvGraphicFramePr>
          <p:cNvPr id="2" name="ZoneTexte 4">
            <a:extLst>
              <a:ext uri="{FF2B5EF4-FFF2-40B4-BE49-F238E27FC236}">
                <a16:creationId xmlns:a16="http://schemas.microsoft.com/office/drawing/2014/main" id="{681F4D27-7E6F-1555-44EC-3CA2A807E982}"/>
              </a:ext>
            </a:extLst>
          </p:cNvPr>
          <p:cNvGraphicFramePr/>
          <p:nvPr>
            <p:extLst>
              <p:ext uri="{D42A27DB-BD31-4B8C-83A1-F6EECF244321}">
                <p14:modId xmlns:p14="http://schemas.microsoft.com/office/powerpoint/2010/main" val="1091342886"/>
              </p:ext>
            </p:extLst>
          </p:nvPr>
        </p:nvGraphicFramePr>
        <p:xfrm>
          <a:off x="5106158" y="659608"/>
          <a:ext cx="6312150" cy="5538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A8D4CEED-2F9A-4062-9B96-32B585034C4D}"/>
              </a:ext>
            </a:extLst>
          </p:cNvPr>
          <p:cNvSpPr txBox="1">
            <a:spLocks/>
          </p:cNvSpPr>
          <p:nvPr/>
        </p:nvSpPr>
        <p:spPr>
          <a:xfrm>
            <a:off x="5310647" y="-217797"/>
            <a:ext cx="2112337" cy="921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200" b="1" i="1" dirty="0">
                <a:solidFill>
                  <a:schemeClr val="bg1"/>
                </a:solidFill>
              </a:rPr>
              <a:t>Formulaires</a:t>
            </a:r>
          </a:p>
        </p:txBody>
      </p:sp>
      <p:grpSp>
        <p:nvGrpSpPr>
          <p:cNvPr id="4" name="Groupe 3">
            <a:extLst>
              <a:ext uri="{FF2B5EF4-FFF2-40B4-BE49-F238E27FC236}">
                <a16:creationId xmlns:a16="http://schemas.microsoft.com/office/drawing/2014/main" id="{1FC30BE1-B6EB-445C-431B-0972337D4765}"/>
              </a:ext>
            </a:extLst>
          </p:cNvPr>
          <p:cNvGrpSpPr/>
          <p:nvPr/>
        </p:nvGrpSpPr>
        <p:grpSpPr>
          <a:xfrm>
            <a:off x="617649" y="2166744"/>
            <a:ext cx="2886291" cy="2524511"/>
            <a:chOff x="4136387" y="2286001"/>
            <a:chExt cx="2886291" cy="2524511"/>
          </a:xfrm>
        </p:grpSpPr>
        <p:sp>
          <p:nvSpPr>
            <p:cNvPr id="5" name="Rectangle 4">
              <a:extLst>
                <a:ext uri="{FF2B5EF4-FFF2-40B4-BE49-F238E27FC236}">
                  <a16:creationId xmlns:a16="http://schemas.microsoft.com/office/drawing/2014/main" id="{003FE0E6-6823-D155-7069-2A62CC269E24}"/>
                </a:ext>
              </a:extLst>
            </p:cNvPr>
            <p:cNvSpPr/>
            <p:nvPr/>
          </p:nvSpPr>
          <p:spPr>
            <a:xfrm>
              <a:off x="4643964" y="2515322"/>
              <a:ext cx="1871135" cy="20658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Rectangle 5" descr="Document">
              <a:extLst>
                <a:ext uri="{FF2B5EF4-FFF2-40B4-BE49-F238E27FC236}">
                  <a16:creationId xmlns:a16="http://schemas.microsoft.com/office/drawing/2014/main" id="{F6F6CD40-700F-2B0D-FC57-D16FE30BDD10}"/>
                </a:ext>
              </a:extLst>
            </p:cNvPr>
            <p:cNvSpPr/>
            <p:nvPr/>
          </p:nvSpPr>
          <p:spPr>
            <a:xfrm>
              <a:off x="4136387" y="2286001"/>
              <a:ext cx="2886291" cy="2524511"/>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8" name="ZoneTexte 7">
            <a:extLst>
              <a:ext uri="{FF2B5EF4-FFF2-40B4-BE49-F238E27FC236}">
                <a16:creationId xmlns:a16="http://schemas.microsoft.com/office/drawing/2014/main" id="{17FDE150-21CF-70B5-BE00-74139131F623}"/>
              </a:ext>
            </a:extLst>
          </p:cNvPr>
          <p:cNvSpPr txBox="1"/>
          <p:nvPr/>
        </p:nvSpPr>
        <p:spPr>
          <a:xfrm>
            <a:off x="5131210" y="5695591"/>
            <a:ext cx="6093912" cy="923330"/>
          </a:xfrm>
          <a:prstGeom prst="rect">
            <a:avLst/>
          </a:prstGeom>
          <a:noFill/>
        </p:spPr>
        <p:txBody>
          <a:bodyPr wrap="square">
            <a:spAutoFit/>
          </a:bodyPr>
          <a:lstStyle/>
          <a:p>
            <a:r>
              <a:rPr lang="fr-CA" dirty="0">
                <a:solidFill>
                  <a:srgbClr val="2F4771"/>
                </a:solidFill>
                <a:hlinkClick r:id="rId10"/>
              </a:rPr>
              <a:t>https://survey.alchemer.com/s3/6910291/Formulaire-944-Rapport-annuel-du-d-put-de-district-sur-le-statut-du-conseil</a:t>
            </a:r>
            <a:endParaRPr lang="fr-CA" dirty="0">
              <a:solidFill>
                <a:srgbClr val="2F4771"/>
              </a:solidFill>
            </a:endParaRPr>
          </a:p>
          <a:p>
            <a:endParaRPr lang="fr-CA" dirty="0">
              <a:solidFill>
                <a:srgbClr val="2F4771"/>
              </a:solidFill>
            </a:endParaRPr>
          </a:p>
        </p:txBody>
      </p:sp>
    </p:spTree>
    <p:extLst>
      <p:ext uri="{BB962C8B-B14F-4D97-AF65-F5344CB8AC3E}">
        <p14:creationId xmlns:p14="http://schemas.microsoft.com/office/powerpoint/2010/main" val="1538621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aphicFrame>
        <p:nvGraphicFramePr>
          <p:cNvPr id="2" name="ZoneTexte 2">
            <a:extLst>
              <a:ext uri="{FF2B5EF4-FFF2-40B4-BE49-F238E27FC236}">
                <a16:creationId xmlns:a16="http://schemas.microsoft.com/office/drawing/2014/main" id="{EFF3E09A-311B-0EF6-7AEB-365FADABA5CF}"/>
              </a:ext>
            </a:extLst>
          </p:cNvPr>
          <p:cNvGraphicFramePr/>
          <p:nvPr>
            <p:extLst>
              <p:ext uri="{D42A27DB-BD31-4B8C-83A1-F6EECF244321}">
                <p14:modId xmlns:p14="http://schemas.microsoft.com/office/powerpoint/2010/main" val="2777113461"/>
              </p:ext>
            </p:extLst>
          </p:nvPr>
        </p:nvGraphicFramePr>
        <p:xfrm>
          <a:off x="4662106" y="640075"/>
          <a:ext cx="6912245" cy="5549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1951FA7B-5148-A29D-012F-BBE4AF2EB736}"/>
              </a:ext>
            </a:extLst>
          </p:cNvPr>
          <p:cNvSpPr txBox="1">
            <a:spLocks/>
          </p:cNvSpPr>
          <p:nvPr/>
        </p:nvSpPr>
        <p:spPr>
          <a:xfrm>
            <a:off x="5310647" y="-217797"/>
            <a:ext cx="2112337" cy="921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200" b="1" i="1" dirty="0">
                <a:solidFill>
                  <a:schemeClr val="bg1"/>
                </a:solidFill>
              </a:rPr>
              <a:t>Formulaires</a:t>
            </a:r>
          </a:p>
        </p:txBody>
      </p:sp>
      <p:grpSp>
        <p:nvGrpSpPr>
          <p:cNvPr id="4" name="Groupe 3">
            <a:extLst>
              <a:ext uri="{FF2B5EF4-FFF2-40B4-BE49-F238E27FC236}">
                <a16:creationId xmlns:a16="http://schemas.microsoft.com/office/drawing/2014/main" id="{26C87E1C-4D73-0E78-5D7F-9B98A2F61766}"/>
              </a:ext>
            </a:extLst>
          </p:cNvPr>
          <p:cNvGrpSpPr/>
          <p:nvPr/>
        </p:nvGrpSpPr>
        <p:grpSpPr>
          <a:xfrm>
            <a:off x="617649" y="2166744"/>
            <a:ext cx="2886291" cy="2524511"/>
            <a:chOff x="4136387" y="2286001"/>
            <a:chExt cx="2886291" cy="2524511"/>
          </a:xfrm>
        </p:grpSpPr>
        <p:sp>
          <p:nvSpPr>
            <p:cNvPr id="5" name="Rectangle 4">
              <a:extLst>
                <a:ext uri="{FF2B5EF4-FFF2-40B4-BE49-F238E27FC236}">
                  <a16:creationId xmlns:a16="http://schemas.microsoft.com/office/drawing/2014/main" id="{0C29E755-637D-2367-B482-139E1A2A1F29}"/>
                </a:ext>
              </a:extLst>
            </p:cNvPr>
            <p:cNvSpPr/>
            <p:nvPr/>
          </p:nvSpPr>
          <p:spPr>
            <a:xfrm>
              <a:off x="4643964" y="2515322"/>
              <a:ext cx="1871135" cy="20658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Rectangle 5" descr="Document">
              <a:extLst>
                <a:ext uri="{FF2B5EF4-FFF2-40B4-BE49-F238E27FC236}">
                  <a16:creationId xmlns:a16="http://schemas.microsoft.com/office/drawing/2014/main" id="{9E317299-DB31-6DB7-3D06-29F23C9F637E}"/>
                </a:ext>
              </a:extLst>
            </p:cNvPr>
            <p:cNvSpPr/>
            <p:nvPr/>
          </p:nvSpPr>
          <p:spPr>
            <a:xfrm>
              <a:off x="4136387" y="2286001"/>
              <a:ext cx="2886291" cy="2524511"/>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8" name="ZoneTexte 7">
            <a:extLst>
              <a:ext uri="{FF2B5EF4-FFF2-40B4-BE49-F238E27FC236}">
                <a16:creationId xmlns:a16="http://schemas.microsoft.com/office/drawing/2014/main" id="{9B50D172-09BB-1924-8F04-C28CAC2F1E1E}"/>
              </a:ext>
            </a:extLst>
          </p:cNvPr>
          <p:cNvSpPr txBox="1"/>
          <p:nvPr/>
        </p:nvSpPr>
        <p:spPr>
          <a:xfrm>
            <a:off x="4662106" y="5732119"/>
            <a:ext cx="6648897" cy="646331"/>
          </a:xfrm>
          <a:prstGeom prst="rect">
            <a:avLst/>
          </a:prstGeom>
          <a:noFill/>
        </p:spPr>
        <p:txBody>
          <a:bodyPr wrap="square">
            <a:spAutoFit/>
          </a:bodyPr>
          <a:lstStyle/>
          <a:p>
            <a:r>
              <a:rPr lang="fr-CA" dirty="0">
                <a:solidFill>
                  <a:srgbClr val="2F4771"/>
                </a:solidFill>
                <a:hlinkClick r:id="rId10"/>
              </a:rPr>
              <a:t>https://www.kofc.org/fr/forms/council/dues_relief_1831_p.pdf</a:t>
            </a:r>
            <a:endParaRPr lang="fr-CA" dirty="0">
              <a:solidFill>
                <a:srgbClr val="2F4771"/>
              </a:solidFill>
            </a:endParaRPr>
          </a:p>
          <a:p>
            <a:endParaRPr lang="fr-CA" dirty="0">
              <a:solidFill>
                <a:srgbClr val="2F4771"/>
              </a:solidFill>
            </a:endParaRPr>
          </a:p>
        </p:txBody>
      </p:sp>
    </p:spTree>
    <p:extLst>
      <p:ext uri="{BB962C8B-B14F-4D97-AF65-F5344CB8AC3E}">
        <p14:creationId xmlns:p14="http://schemas.microsoft.com/office/powerpoint/2010/main" val="2302356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B16241D-437F-E38F-DA99-6509A3F0315B}"/>
              </a:ext>
            </a:extLst>
          </p:cNvPr>
          <p:cNvSpPr>
            <a:spLocks noGrp="1"/>
          </p:cNvSpPr>
          <p:nvPr>
            <p:ph type="title"/>
          </p:nvPr>
        </p:nvSpPr>
        <p:spPr>
          <a:xfrm>
            <a:off x="353475" y="584775"/>
            <a:ext cx="4368602" cy="1082060"/>
          </a:xfrm>
        </p:spPr>
        <p:txBody>
          <a:bodyPr anchor="b">
            <a:normAutofit/>
          </a:bodyPr>
          <a:lstStyle/>
          <a:p>
            <a:r>
              <a:rPr lang="fr-CA" sz="5400" b="1" i="1" dirty="0">
                <a:solidFill>
                  <a:schemeClr val="bg2"/>
                </a:solidFill>
                <a:effectLst>
                  <a:outerShdw blurRad="38100" dist="38100" dir="2700000" algn="tl">
                    <a:srgbClr val="000000">
                      <a:alpha val="43137"/>
                    </a:srgbClr>
                  </a:outerShdw>
                </a:effectLst>
              </a:rPr>
              <a:t>En conclusion…</a:t>
            </a:r>
          </a:p>
        </p:txBody>
      </p:sp>
      <p:sp>
        <p:nvSpPr>
          <p:cNvPr id="19" name="Organigramme : Entrée manuelle 18">
            <a:extLst>
              <a:ext uri="{FF2B5EF4-FFF2-40B4-BE49-F238E27FC236}">
                <a16:creationId xmlns:a16="http://schemas.microsoft.com/office/drawing/2014/main" id="{70E22F4E-B355-D565-B484-6E6833A70E7F}"/>
              </a:ext>
            </a:extLst>
          </p:cNvPr>
          <p:cNvSpPr/>
          <p:nvPr/>
        </p:nvSpPr>
        <p:spPr>
          <a:xfrm rot="5400000" flipV="1">
            <a:off x="5590083" y="256083"/>
            <a:ext cx="6857999" cy="6345837"/>
          </a:xfrm>
          <a:prstGeom prst="flowChartManualIn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id="{882B7D3E-E5D3-C032-F2B5-2D26CD26E5DC}"/>
              </a:ext>
            </a:extLst>
          </p:cNvPr>
          <p:cNvPicPr>
            <a:picLocks noChangeAspect="1"/>
          </p:cNvPicPr>
          <p:nvPr/>
        </p:nvPicPr>
        <p:blipFill>
          <a:blip r:embed="rId3"/>
          <a:stretch>
            <a:fillRect/>
          </a:stretch>
        </p:blipFill>
        <p:spPr>
          <a:xfrm>
            <a:off x="9712823" y="442913"/>
            <a:ext cx="2408598" cy="1903090"/>
          </a:xfrm>
          <a:prstGeom prst="rect">
            <a:avLst/>
          </a:prstGeom>
        </p:spPr>
      </p:pic>
      <p:sp>
        <p:nvSpPr>
          <p:cNvPr id="16" name="ZoneTexte 15">
            <a:extLst>
              <a:ext uri="{FF2B5EF4-FFF2-40B4-BE49-F238E27FC236}">
                <a16:creationId xmlns:a16="http://schemas.microsoft.com/office/drawing/2014/main" id="{1C3A7D22-B23B-B17F-1DE6-F03FE14E1BBA}"/>
              </a:ext>
            </a:extLst>
          </p:cNvPr>
          <p:cNvSpPr txBox="1"/>
          <p:nvPr/>
        </p:nvSpPr>
        <p:spPr>
          <a:xfrm rot="19017747">
            <a:off x="4834716" y="3482173"/>
            <a:ext cx="5480332" cy="1200329"/>
          </a:xfrm>
          <a:prstGeom prst="rect">
            <a:avLst/>
          </a:prstGeom>
          <a:noFill/>
        </p:spPr>
        <p:txBody>
          <a:bodyPr wrap="square" rtlCol="0">
            <a:spAutoFit/>
          </a:bodyPr>
          <a:lstStyle/>
          <a:p>
            <a:r>
              <a:rPr lang="fr-CA" sz="7200" b="1" dirty="0">
                <a:solidFill>
                  <a:schemeClr val="bg1"/>
                </a:solidFill>
              </a:rPr>
              <a:t>Performance!</a:t>
            </a:r>
            <a:endParaRPr lang="fr-FR" sz="7200" b="1" dirty="0">
              <a:solidFill>
                <a:schemeClr val="bg1"/>
              </a:solidFill>
            </a:endParaRPr>
          </a:p>
        </p:txBody>
      </p:sp>
      <p:sp>
        <p:nvSpPr>
          <p:cNvPr id="17" name="Flèche : haut 16">
            <a:extLst>
              <a:ext uri="{FF2B5EF4-FFF2-40B4-BE49-F238E27FC236}">
                <a16:creationId xmlns:a16="http://schemas.microsoft.com/office/drawing/2014/main" id="{8CFC39EC-16F6-55B2-A21B-3EE1AD1A55EB}"/>
              </a:ext>
            </a:extLst>
          </p:cNvPr>
          <p:cNvSpPr/>
          <p:nvPr/>
        </p:nvSpPr>
        <p:spPr>
          <a:xfrm rot="2798435">
            <a:off x="7808602" y="974697"/>
            <a:ext cx="532304" cy="6753432"/>
          </a:xfrm>
          <a:prstGeom prst="upArrow">
            <a:avLst>
              <a:gd name="adj1" fmla="val 50000"/>
              <a:gd name="adj2" fmla="val 5198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2F4FDBAB-25B7-DC9C-B489-EFB7C77C266E}"/>
              </a:ext>
            </a:extLst>
          </p:cNvPr>
          <p:cNvSpPr txBox="1"/>
          <p:nvPr/>
        </p:nvSpPr>
        <p:spPr>
          <a:xfrm>
            <a:off x="4958621" y="0"/>
            <a:ext cx="2274757" cy="584775"/>
          </a:xfrm>
          <a:prstGeom prst="rect">
            <a:avLst/>
          </a:prstGeom>
          <a:noFill/>
        </p:spPr>
        <p:txBody>
          <a:bodyPr wrap="square">
            <a:spAutoFit/>
          </a:bodyPr>
          <a:lstStyle/>
          <a:p>
            <a:r>
              <a:rPr lang="fr-CA" sz="2000" b="1" i="1" dirty="0">
                <a:solidFill>
                  <a:srgbClr val="2F4771"/>
                </a:solidFill>
              </a:rPr>
              <a:t>Prix Conseil Étoile</a:t>
            </a:r>
            <a:br>
              <a:rPr lang="fr-CA" sz="900" b="1" dirty="0">
                <a:solidFill>
                  <a:srgbClr val="2F4771"/>
                </a:solidFill>
              </a:rPr>
            </a:br>
            <a:r>
              <a:rPr lang="fr-CA" sz="1200" b="1" i="1" dirty="0">
                <a:solidFill>
                  <a:srgbClr val="2F4771"/>
                </a:solidFill>
              </a:rPr>
              <a:t>et ses composantes</a:t>
            </a:r>
            <a:endParaRPr lang="fr-FR" sz="1200" dirty="0"/>
          </a:p>
        </p:txBody>
      </p:sp>
      <p:sp>
        <p:nvSpPr>
          <p:cNvPr id="14" name="ZoneTexte 13">
            <a:extLst>
              <a:ext uri="{FF2B5EF4-FFF2-40B4-BE49-F238E27FC236}">
                <a16:creationId xmlns:a16="http://schemas.microsoft.com/office/drawing/2014/main" id="{1F9322D3-478A-85F6-4B30-B005B86A3F7B}"/>
              </a:ext>
            </a:extLst>
          </p:cNvPr>
          <p:cNvSpPr txBox="1"/>
          <p:nvPr/>
        </p:nvSpPr>
        <p:spPr>
          <a:xfrm>
            <a:off x="641162" y="2312873"/>
            <a:ext cx="4824810" cy="2677656"/>
          </a:xfrm>
          <a:prstGeom prst="rect">
            <a:avLst/>
          </a:prstGeom>
          <a:noFill/>
        </p:spPr>
        <p:txBody>
          <a:bodyPr wrap="square">
            <a:spAutoFit/>
          </a:bodyPr>
          <a:lstStyle/>
          <a:p>
            <a:r>
              <a:rPr lang="fr-CA" sz="2800" i="1" dirty="0">
                <a:solidFill>
                  <a:schemeClr val="bg1"/>
                </a:solidFill>
              </a:rPr>
              <a:t>La charité est au cœur de notre travail et de notre foi, et elle l’a toujours été. Pour les Chevaliers de Colomb, la charité signifie soutenir des projets d’une variété presque infinie.</a:t>
            </a:r>
          </a:p>
        </p:txBody>
      </p:sp>
      <p:sp>
        <p:nvSpPr>
          <p:cNvPr id="18" name="ZoneTexte 17">
            <a:extLst>
              <a:ext uri="{FF2B5EF4-FFF2-40B4-BE49-F238E27FC236}">
                <a16:creationId xmlns:a16="http://schemas.microsoft.com/office/drawing/2014/main" id="{1A315E14-544A-1EBE-8E5D-D1F65402F683}"/>
              </a:ext>
            </a:extLst>
          </p:cNvPr>
          <p:cNvSpPr txBox="1"/>
          <p:nvPr/>
        </p:nvSpPr>
        <p:spPr>
          <a:xfrm>
            <a:off x="3274955" y="5812394"/>
            <a:ext cx="2127438" cy="646331"/>
          </a:xfrm>
          <a:prstGeom prst="rect">
            <a:avLst/>
          </a:prstGeom>
          <a:noFill/>
        </p:spPr>
        <p:txBody>
          <a:bodyPr wrap="square">
            <a:spAutoFit/>
          </a:bodyPr>
          <a:lstStyle/>
          <a:p>
            <a:r>
              <a:rPr lang="fr-CA" dirty="0">
                <a:solidFill>
                  <a:schemeClr val="bg1"/>
                </a:solidFill>
              </a:rPr>
              <a:t>Patrick Kelly</a:t>
            </a:r>
          </a:p>
          <a:p>
            <a:r>
              <a:rPr lang="fr-CA" dirty="0">
                <a:solidFill>
                  <a:schemeClr val="bg1"/>
                </a:solidFill>
              </a:rPr>
              <a:t>Chevalier Suprême</a:t>
            </a:r>
          </a:p>
        </p:txBody>
      </p:sp>
      <p:sp>
        <p:nvSpPr>
          <p:cNvPr id="10" name="ZoneTexte 9">
            <a:extLst>
              <a:ext uri="{FF2B5EF4-FFF2-40B4-BE49-F238E27FC236}">
                <a16:creationId xmlns:a16="http://schemas.microsoft.com/office/drawing/2014/main" id="{0649A842-9362-13B0-66DB-63AFA64933C4}"/>
              </a:ext>
            </a:extLst>
          </p:cNvPr>
          <p:cNvSpPr txBox="1"/>
          <p:nvPr/>
        </p:nvSpPr>
        <p:spPr>
          <a:xfrm rot="19017747">
            <a:off x="5574435" y="4182520"/>
            <a:ext cx="5480332" cy="1200329"/>
          </a:xfrm>
          <a:prstGeom prst="rect">
            <a:avLst/>
          </a:prstGeom>
          <a:noFill/>
        </p:spPr>
        <p:txBody>
          <a:bodyPr wrap="square" rtlCol="0">
            <a:spAutoFit/>
          </a:bodyPr>
          <a:lstStyle/>
          <a:p>
            <a:r>
              <a:rPr lang="fr-CA" sz="7200" b="1" dirty="0">
                <a:solidFill>
                  <a:schemeClr val="bg1"/>
                </a:solidFill>
              </a:rPr>
              <a:t>Compétence!</a:t>
            </a:r>
            <a:endParaRPr lang="fr-FR" sz="7200" b="1" dirty="0">
              <a:solidFill>
                <a:schemeClr val="bg1"/>
              </a:solidFill>
            </a:endParaRPr>
          </a:p>
        </p:txBody>
      </p:sp>
    </p:spTree>
    <p:extLst>
      <p:ext uri="{BB962C8B-B14F-4D97-AF65-F5344CB8AC3E}">
        <p14:creationId xmlns:p14="http://schemas.microsoft.com/office/powerpoint/2010/main" val="89696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1500"/>
                                        <p:tgtEl>
                                          <p:spTgt spid="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1500"/>
                                        <p:tgtEl>
                                          <p:spTgt spid="16"/>
                                        </p:tgtEl>
                                      </p:cBhvr>
                                    </p:animEffect>
                                  </p:childTnLst>
                                </p:cTn>
                              </p:par>
                            </p:childTnLst>
                          </p:cTn>
                        </p:par>
                        <p:par>
                          <p:cTn id="11" fill="hold">
                            <p:stCondLst>
                              <p:cond delay="1500"/>
                            </p:stCondLst>
                            <p:childTnLst>
                              <p:par>
                                <p:cTn id="12" presetID="2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2859DBF-3B91-436F-9B35-C3CF209EA5A7}"/>
              </a:ext>
            </a:extLst>
          </p:cNvPr>
          <p:cNvSpPr txBox="1">
            <a:spLocks/>
          </p:cNvSpPr>
          <p:nvPr/>
        </p:nvSpPr>
        <p:spPr>
          <a:xfrm>
            <a:off x="1577700" y="3330538"/>
            <a:ext cx="9036600" cy="1546411"/>
          </a:xfrm>
          <a:prstGeom prst="rect">
            <a:avLst/>
          </a:prstGeom>
        </p:spPr>
        <p:txBody>
          <a:bodyPr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6700" b="1" i="1" dirty="0">
                <a:solidFill>
                  <a:srgbClr val="2F4771"/>
                </a:solidFill>
              </a:rPr>
              <a:t>Merci de votre attention</a:t>
            </a:r>
          </a:p>
          <a:p>
            <a:pPr algn="ctr"/>
            <a:r>
              <a:rPr lang="fr-CA" sz="6700" b="1" i="1" dirty="0">
                <a:solidFill>
                  <a:srgbClr val="2F4771"/>
                </a:solidFill>
              </a:rPr>
              <a:t>Des questions ?</a:t>
            </a:r>
            <a:br>
              <a:rPr lang="fr-CA" sz="6700" b="1" i="1" dirty="0">
                <a:solidFill>
                  <a:srgbClr val="2F4771"/>
                </a:solidFill>
              </a:rPr>
            </a:br>
            <a:r>
              <a:rPr lang="fr-CA" sz="3400" dirty="0">
                <a:solidFill>
                  <a:srgbClr val="000000"/>
                </a:solidFill>
              </a:rPr>
              <a:t>	</a:t>
            </a:r>
          </a:p>
        </p:txBody>
      </p:sp>
      <p:sp>
        <p:nvSpPr>
          <p:cNvPr id="5" name="Subtitle 2">
            <a:extLst>
              <a:ext uri="{FF2B5EF4-FFF2-40B4-BE49-F238E27FC236}">
                <a16:creationId xmlns:a16="http://schemas.microsoft.com/office/drawing/2014/main" id="{8A2C7899-FB9F-4682-992E-3639138FBC2A}"/>
              </a:ext>
            </a:extLst>
          </p:cNvPr>
          <p:cNvSpPr txBox="1">
            <a:spLocks/>
          </p:cNvSpPr>
          <p:nvPr/>
        </p:nvSpPr>
        <p:spPr>
          <a:xfrm>
            <a:off x="1142822" y="5148282"/>
            <a:ext cx="4364471" cy="1049599"/>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fr-CA" sz="2000" dirty="0">
                <a:solidFill>
                  <a:srgbClr val="000000"/>
                </a:solidFill>
                <a:effectLst>
                  <a:outerShdw blurRad="38100" dist="38100" dir="2700000" algn="tl">
                    <a:srgbClr val="000000">
                      <a:alpha val="43137"/>
                    </a:srgbClr>
                  </a:outerShdw>
                </a:effectLst>
              </a:rPr>
              <a:t>Pierre Pelchat</a:t>
            </a:r>
          </a:p>
          <a:p>
            <a:pPr marL="0" indent="0">
              <a:spcBef>
                <a:spcPts val="0"/>
              </a:spcBef>
              <a:buNone/>
            </a:pPr>
            <a:r>
              <a:rPr lang="fr-CA" sz="2000" dirty="0">
                <a:solidFill>
                  <a:srgbClr val="000000"/>
                </a:solidFill>
                <a:effectLst>
                  <a:outerShdw blurRad="38100" dist="38100" dir="2700000" algn="tl">
                    <a:srgbClr val="000000">
                      <a:alpha val="43137"/>
                    </a:srgbClr>
                  </a:outerShdw>
                </a:effectLst>
              </a:rPr>
              <a:t>Directeur d’État des programmes</a:t>
            </a:r>
          </a:p>
          <a:p>
            <a:pPr marL="0" indent="0">
              <a:spcBef>
                <a:spcPts val="0"/>
              </a:spcBef>
              <a:buNone/>
            </a:pPr>
            <a:r>
              <a:rPr lang="fr-CA" sz="2000" dirty="0">
                <a:solidFill>
                  <a:srgbClr val="000000"/>
                </a:solidFill>
                <a:effectLst>
                  <a:outerShdw blurRad="38100" dist="38100" dir="2700000" algn="tl">
                    <a:srgbClr val="000000">
                      <a:alpha val="43137"/>
                    </a:srgbClr>
                  </a:outerShdw>
                </a:effectLst>
              </a:rPr>
              <a:t>Courriel : </a:t>
            </a:r>
            <a:r>
              <a:rPr lang="fr-CA" sz="2000" dirty="0">
                <a:solidFill>
                  <a:srgbClr val="000000"/>
                </a:solidFill>
                <a:effectLst>
                  <a:outerShdw blurRad="38100" dist="38100" dir="2700000" algn="tl">
                    <a:srgbClr val="000000">
                      <a:alpha val="43137"/>
                    </a:srgbClr>
                  </a:outerShdw>
                </a:effectLst>
                <a:hlinkClick r:id="rId2"/>
              </a:rPr>
              <a:t>pierre.pelchat@videotron.ca</a:t>
            </a:r>
            <a:r>
              <a:rPr lang="fr-CA" sz="2000" dirty="0">
                <a:solidFill>
                  <a:srgbClr val="000000"/>
                </a:solidFill>
                <a:effectLst>
                  <a:outerShdw blurRad="38100" dist="38100" dir="2700000" algn="tl">
                    <a:srgbClr val="000000">
                      <a:alpha val="43137"/>
                    </a:srgbClr>
                  </a:outerShdw>
                </a:effectLst>
              </a:rPr>
              <a:t> </a:t>
            </a:r>
          </a:p>
          <a:p>
            <a:endParaRPr lang="fr-CA" sz="1800" dirty="0">
              <a:solidFill>
                <a:srgbClr val="000000"/>
              </a:solidFill>
            </a:endParaRPr>
          </a:p>
        </p:txBody>
      </p:sp>
      <p:sp>
        <p:nvSpPr>
          <p:cNvPr id="6" name="Subtitle 2">
            <a:extLst>
              <a:ext uri="{FF2B5EF4-FFF2-40B4-BE49-F238E27FC236}">
                <a16:creationId xmlns:a16="http://schemas.microsoft.com/office/drawing/2014/main" id="{76E0312D-FD44-4B6A-B4E6-35569BF2EACE}"/>
              </a:ext>
            </a:extLst>
          </p:cNvPr>
          <p:cNvSpPr txBox="1">
            <a:spLocks/>
          </p:cNvSpPr>
          <p:nvPr/>
        </p:nvSpPr>
        <p:spPr>
          <a:xfrm>
            <a:off x="6684708" y="5148282"/>
            <a:ext cx="4474834" cy="1049599"/>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r>
              <a:rPr lang="fr-CA" sz="2000" dirty="0">
                <a:solidFill>
                  <a:srgbClr val="000000"/>
                </a:solidFill>
                <a:effectLst>
                  <a:outerShdw blurRad="38100" dist="38100" dir="2700000" algn="tl">
                    <a:srgbClr val="000000">
                      <a:alpha val="43137"/>
                    </a:srgbClr>
                  </a:outerShdw>
                </a:effectLst>
              </a:rPr>
              <a:t>Pierre Verreault</a:t>
            </a:r>
          </a:p>
          <a:p>
            <a:pPr marL="0" indent="0" algn="r">
              <a:spcBef>
                <a:spcPts val="0"/>
              </a:spcBef>
              <a:buNone/>
            </a:pPr>
            <a:r>
              <a:rPr lang="fr-CA" sz="2000" dirty="0">
                <a:solidFill>
                  <a:srgbClr val="000000"/>
                </a:solidFill>
                <a:effectLst>
                  <a:outerShdw blurRad="38100" dist="38100" dir="2700000" algn="tl">
                    <a:srgbClr val="000000">
                      <a:alpha val="43137"/>
                    </a:srgbClr>
                  </a:outerShdw>
                </a:effectLst>
              </a:rPr>
              <a:t>Directeur d’État adjoint des programmes</a:t>
            </a:r>
          </a:p>
          <a:p>
            <a:pPr marL="0" indent="0" algn="r">
              <a:spcBef>
                <a:spcPts val="0"/>
              </a:spcBef>
              <a:buNone/>
            </a:pPr>
            <a:r>
              <a:rPr lang="fr-CA" sz="2000" dirty="0">
                <a:solidFill>
                  <a:srgbClr val="000000"/>
                </a:solidFill>
                <a:effectLst>
                  <a:outerShdw blurRad="38100" dist="38100" dir="2700000" algn="tl">
                    <a:srgbClr val="000000">
                      <a:alpha val="43137"/>
                    </a:srgbClr>
                  </a:outerShdw>
                </a:effectLst>
              </a:rPr>
              <a:t>Courriel : pier.verro@bell.net</a:t>
            </a:r>
          </a:p>
          <a:p>
            <a:pPr algn="r"/>
            <a:endParaRPr lang="fr-CA" sz="1800" dirty="0">
              <a:solidFill>
                <a:srgbClr val="000000"/>
              </a:solidFill>
            </a:endParaRPr>
          </a:p>
        </p:txBody>
      </p:sp>
      <p:pic>
        <p:nvPicPr>
          <p:cNvPr id="8" name="Image 7">
            <a:extLst>
              <a:ext uri="{FF2B5EF4-FFF2-40B4-BE49-F238E27FC236}">
                <a16:creationId xmlns:a16="http://schemas.microsoft.com/office/drawing/2014/main" id="{7B79AE84-27AA-4AC4-AD21-5E915C64D9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456" y="660119"/>
            <a:ext cx="2399087" cy="2399087"/>
          </a:xfrm>
          <a:prstGeom prst="rect">
            <a:avLst/>
          </a:prstGeom>
        </p:spPr>
      </p:pic>
    </p:spTree>
    <p:extLst>
      <p:ext uri="{BB962C8B-B14F-4D97-AF65-F5344CB8AC3E}">
        <p14:creationId xmlns:p14="http://schemas.microsoft.com/office/powerpoint/2010/main" val="2319747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8D7C0D3-896F-4BBB-A220-33D724ED0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6">
            <a:extLst>
              <a:ext uri="{FF2B5EF4-FFF2-40B4-BE49-F238E27FC236}">
                <a16:creationId xmlns:a16="http://schemas.microsoft.com/office/drawing/2014/main" id="{2AA3A18B-202B-4C39-BC9E-ED4D6E98D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08003"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7">
            <a:extLst>
              <a:ext uri="{FF2B5EF4-FFF2-40B4-BE49-F238E27FC236}">
                <a16:creationId xmlns:a16="http://schemas.microsoft.com/office/drawing/2014/main" id="{AC94672E-068C-4CF1-8438-22EA8E7C6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08004"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Rectangle 8">
            <a:extLst>
              <a:ext uri="{FF2B5EF4-FFF2-40B4-BE49-F238E27FC236}">
                <a16:creationId xmlns:a16="http://schemas.microsoft.com/office/drawing/2014/main" id="{3B48638D-7038-4CAA-88F7-1E3494C4D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16688"/>
            <a:ext cx="6090256" cy="528925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Rectangle 8">
            <a:extLst>
              <a:ext uri="{FF2B5EF4-FFF2-40B4-BE49-F238E27FC236}">
                <a16:creationId xmlns:a16="http://schemas.microsoft.com/office/drawing/2014/main" id="{7BA74AD2-45D9-4D21-A436-71C6744C1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66816" y="1352302"/>
            <a:ext cx="582213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ZoneTexte 9">
            <a:extLst>
              <a:ext uri="{FF2B5EF4-FFF2-40B4-BE49-F238E27FC236}">
                <a16:creationId xmlns:a16="http://schemas.microsoft.com/office/drawing/2014/main" id="{7BF683E3-50EB-E7A0-CA5E-32360A468677}"/>
              </a:ext>
            </a:extLst>
          </p:cNvPr>
          <p:cNvSpPr txBox="1"/>
          <p:nvPr/>
        </p:nvSpPr>
        <p:spPr>
          <a:xfrm>
            <a:off x="4958621" y="0"/>
            <a:ext cx="2274757" cy="584775"/>
          </a:xfrm>
          <a:prstGeom prst="rect">
            <a:avLst/>
          </a:prstGeom>
          <a:noFill/>
        </p:spPr>
        <p:txBody>
          <a:bodyPr wrap="square">
            <a:spAutoFit/>
          </a:bodyPr>
          <a:lstStyle/>
          <a:p>
            <a:r>
              <a:rPr lang="fr-CA" sz="2000" b="1" i="1" dirty="0">
                <a:solidFill>
                  <a:srgbClr val="2F4771"/>
                </a:solidFill>
              </a:rPr>
              <a:t>Prix Conseil Étoile</a:t>
            </a:r>
            <a:br>
              <a:rPr lang="fr-CA" sz="900" b="1" dirty="0">
                <a:solidFill>
                  <a:srgbClr val="2F4771"/>
                </a:solidFill>
              </a:rPr>
            </a:br>
            <a:r>
              <a:rPr lang="fr-CA" sz="1200" b="1" i="1" dirty="0">
                <a:solidFill>
                  <a:srgbClr val="2F4771"/>
                </a:solidFill>
              </a:rPr>
              <a:t>et ses composantes</a:t>
            </a:r>
            <a:endParaRPr lang="fr-FR" sz="1200" dirty="0"/>
          </a:p>
        </p:txBody>
      </p:sp>
      <p:sp>
        <p:nvSpPr>
          <p:cNvPr id="4" name="Title 1">
            <a:extLst>
              <a:ext uri="{FF2B5EF4-FFF2-40B4-BE49-F238E27FC236}">
                <a16:creationId xmlns:a16="http://schemas.microsoft.com/office/drawing/2014/main" id="{3961CCA1-7013-4765-831A-119E5B0A65C1}"/>
              </a:ext>
            </a:extLst>
          </p:cNvPr>
          <p:cNvSpPr txBox="1">
            <a:spLocks/>
          </p:cNvSpPr>
          <p:nvPr/>
        </p:nvSpPr>
        <p:spPr>
          <a:xfrm>
            <a:off x="7438474" y="3051023"/>
            <a:ext cx="3678820" cy="14105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3600" b="1" i="1" kern="1200" dirty="0">
                <a:solidFill>
                  <a:srgbClr val="FFFFFF"/>
                </a:solidFill>
                <a:latin typeface="+mj-lt"/>
                <a:ea typeface="+mj-ea"/>
                <a:cs typeface="+mj-cs"/>
              </a:rPr>
              <a:t>Prix des </a:t>
            </a:r>
            <a:r>
              <a:rPr lang="fr-CA" sz="3600" b="1" i="1" kern="1200" dirty="0">
                <a:solidFill>
                  <a:srgbClr val="FFFFFF"/>
                </a:solidFill>
                <a:latin typeface="+mj-lt"/>
                <a:ea typeface="+mj-ea"/>
                <a:cs typeface="+mj-cs"/>
              </a:rPr>
              <a:t>Fondateurs</a:t>
            </a:r>
          </a:p>
        </p:txBody>
      </p:sp>
      <p:pic>
        <p:nvPicPr>
          <p:cNvPr id="14" name="Image 13">
            <a:extLst>
              <a:ext uri="{FF2B5EF4-FFF2-40B4-BE49-F238E27FC236}">
                <a16:creationId xmlns:a16="http://schemas.microsoft.com/office/drawing/2014/main" id="{FCDCFE91-CA64-A193-2544-BBC9CEDAEC1C}"/>
              </a:ext>
            </a:extLst>
          </p:cNvPr>
          <p:cNvPicPr>
            <a:picLocks noChangeAspect="1"/>
          </p:cNvPicPr>
          <p:nvPr/>
        </p:nvPicPr>
        <p:blipFill>
          <a:blip r:embed="rId2"/>
          <a:stretch>
            <a:fillRect/>
          </a:stretch>
        </p:blipFill>
        <p:spPr>
          <a:xfrm>
            <a:off x="327583" y="1113278"/>
            <a:ext cx="5435090" cy="4296073"/>
          </a:xfrm>
          <a:prstGeom prst="rect">
            <a:avLst/>
          </a:prstGeom>
        </p:spPr>
      </p:pic>
    </p:spTree>
    <p:extLst>
      <p:ext uri="{BB962C8B-B14F-4D97-AF65-F5344CB8AC3E}">
        <p14:creationId xmlns:p14="http://schemas.microsoft.com/office/powerpoint/2010/main" val="186362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F4FDBAB-25B7-DC9C-B489-EFB7C77C266E}"/>
              </a:ext>
            </a:extLst>
          </p:cNvPr>
          <p:cNvSpPr txBox="1"/>
          <p:nvPr/>
        </p:nvSpPr>
        <p:spPr>
          <a:xfrm>
            <a:off x="4958621" y="0"/>
            <a:ext cx="2274757" cy="584775"/>
          </a:xfrm>
          <a:prstGeom prst="rect">
            <a:avLst/>
          </a:prstGeom>
          <a:noFill/>
        </p:spPr>
        <p:txBody>
          <a:bodyPr wrap="square">
            <a:spAutoFit/>
          </a:bodyPr>
          <a:lstStyle/>
          <a:p>
            <a:r>
              <a:rPr lang="fr-CA" sz="2000" b="1" i="1" dirty="0">
                <a:solidFill>
                  <a:srgbClr val="2F4771"/>
                </a:solidFill>
              </a:rPr>
              <a:t>Prix Conseil Étoile</a:t>
            </a:r>
            <a:br>
              <a:rPr lang="fr-CA" sz="900" b="1" dirty="0">
                <a:solidFill>
                  <a:srgbClr val="2F4771"/>
                </a:solidFill>
              </a:rPr>
            </a:br>
            <a:r>
              <a:rPr lang="fr-CA" sz="1200" b="1" i="1" dirty="0">
                <a:solidFill>
                  <a:srgbClr val="2F4771"/>
                </a:solidFill>
              </a:rPr>
              <a:t>et ses composantes</a:t>
            </a:r>
            <a:endParaRPr lang="fr-FR" sz="1200" dirty="0"/>
          </a:p>
        </p:txBody>
      </p:sp>
      <p:sp>
        <p:nvSpPr>
          <p:cNvPr id="5" name="Content Placeholder 7">
            <a:extLst>
              <a:ext uri="{FF2B5EF4-FFF2-40B4-BE49-F238E27FC236}">
                <a16:creationId xmlns:a16="http://schemas.microsoft.com/office/drawing/2014/main" id="{053348AC-1DD2-2FB3-0BF8-AAE01AC2AD26}"/>
              </a:ext>
            </a:extLst>
          </p:cNvPr>
          <p:cNvSpPr txBox="1">
            <a:spLocks/>
          </p:cNvSpPr>
          <p:nvPr/>
        </p:nvSpPr>
        <p:spPr>
          <a:xfrm>
            <a:off x="656492" y="1607728"/>
            <a:ext cx="10593510" cy="364254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Aucun objectif de </a:t>
            </a:r>
            <a:r>
              <a:rPr lang="en-US" dirty="0" err="1">
                <a:solidFill>
                  <a:schemeClr val="bg1"/>
                </a:solidFill>
              </a:rPr>
              <a:t>croissance</a:t>
            </a:r>
            <a:r>
              <a:rPr lang="en-US" dirty="0">
                <a:solidFill>
                  <a:schemeClr val="bg1"/>
                </a:solidFill>
              </a:rPr>
              <a:t> de membres assurés;</a:t>
            </a:r>
          </a:p>
          <a:p>
            <a:r>
              <a:rPr lang="en-US" dirty="0">
                <a:solidFill>
                  <a:schemeClr val="bg1"/>
                </a:solidFill>
              </a:rPr>
              <a:t>Organiser, </a:t>
            </a:r>
            <a:r>
              <a:rPr lang="en-US" u="sng" dirty="0">
                <a:solidFill>
                  <a:schemeClr val="bg1"/>
                </a:solidFill>
              </a:rPr>
              <a:t>promouvoir</a:t>
            </a:r>
            <a:r>
              <a:rPr lang="en-US" dirty="0">
                <a:solidFill>
                  <a:schemeClr val="bg1"/>
                </a:solidFill>
              </a:rPr>
              <a:t> et tenir </a:t>
            </a:r>
            <a:r>
              <a:rPr lang="en-US" b="1" dirty="0">
                <a:solidFill>
                  <a:schemeClr val="bg1"/>
                </a:solidFill>
                <a:effectLst>
                  <a:outerShdw blurRad="38100" dist="38100" dir="2700000" algn="tl">
                    <a:srgbClr val="000000">
                      <a:alpha val="43137"/>
                    </a:srgbClr>
                  </a:outerShdw>
                </a:effectLst>
              </a:rPr>
              <a:t>2</a:t>
            </a:r>
            <a:r>
              <a:rPr lang="en-US" dirty="0">
                <a:solidFill>
                  <a:schemeClr val="bg1"/>
                </a:solidFill>
              </a:rPr>
              <a:t> sessions d’information sur les </a:t>
            </a:r>
            <a:r>
              <a:rPr lang="fr-CA" dirty="0">
                <a:solidFill>
                  <a:schemeClr val="bg1"/>
                </a:solidFill>
              </a:rPr>
              <a:t>bénéfices</a:t>
            </a:r>
            <a:r>
              <a:rPr lang="en-US" dirty="0">
                <a:solidFill>
                  <a:schemeClr val="bg1"/>
                </a:solidFill>
              </a:rPr>
              <a:t> </a:t>
            </a:r>
            <a:r>
              <a:rPr lang="fr-CA" dirty="0">
                <a:solidFill>
                  <a:schemeClr val="bg1"/>
                </a:solidFill>
              </a:rPr>
              <a:t>fraternels</a:t>
            </a:r>
            <a:r>
              <a:rPr lang="en-US" dirty="0">
                <a:solidFill>
                  <a:schemeClr val="bg1"/>
                </a:solidFill>
              </a:rPr>
              <a:t> :</a:t>
            </a:r>
          </a:p>
          <a:p>
            <a:pPr lvl="1"/>
            <a:r>
              <a:rPr lang="en-US" b="1" dirty="0">
                <a:solidFill>
                  <a:schemeClr val="bg1"/>
                </a:solidFill>
              </a:rPr>
              <a:t>Le nombre de participants</a:t>
            </a:r>
            <a:r>
              <a:rPr lang="en-US" b="1" baseline="30000" dirty="0">
                <a:solidFill>
                  <a:schemeClr val="bg1"/>
                </a:solidFill>
              </a:rPr>
              <a:t>(1)</a:t>
            </a:r>
            <a:r>
              <a:rPr lang="en-US" b="1" dirty="0">
                <a:solidFill>
                  <a:schemeClr val="bg1"/>
                </a:solidFill>
              </a:rPr>
              <a:t> minimum passe à 7 par Conseil et par session</a:t>
            </a:r>
            <a:r>
              <a:rPr lang="en-US" dirty="0">
                <a:solidFill>
                  <a:schemeClr val="bg1"/>
                </a:solidFill>
              </a:rPr>
              <a:t>;</a:t>
            </a:r>
          </a:p>
          <a:p>
            <a:pPr lvl="1"/>
            <a:r>
              <a:rPr lang="en-US" dirty="0">
                <a:solidFill>
                  <a:schemeClr val="bg1"/>
                </a:solidFill>
              </a:rPr>
              <a:t>Peuvent être réalisées au niveau du District;</a:t>
            </a:r>
          </a:p>
          <a:p>
            <a:pPr lvl="1"/>
            <a:r>
              <a:rPr lang="en-US" dirty="0">
                <a:solidFill>
                  <a:schemeClr val="bg1"/>
                </a:solidFill>
              </a:rPr>
              <a:t>Produire les rapports 11077 dans les 7 </a:t>
            </a:r>
            <a:r>
              <a:rPr lang="en-US" dirty="0" err="1">
                <a:solidFill>
                  <a:schemeClr val="bg1"/>
                </a:solidFill>
              </a:rPr>
              <a:t>jours</a:t>
            </a:r>
            <a:r>
              <a:rPr lang="en-US" dirty="0">
                <a:solidFill>
                  <a:schemeClr val="bg1"/>
                </a:solidFill>
              </a:rPr>
              <a:t>, </a:t>
            </a:r>
            <a:r>
              <a:rPr lang="en-US" dirty="0" err="1">
                <a:solidFill>
                  <a:schemeClr val="bg1"/>
                </a:solidFill>
              </a:rPr>
              <a:t>suivant</a:t>
            </a:r>
            <a:r>
              <a:rPr lang="en-US" dirty="0">
                <a:solidFill>
                  <a:schemeClr val="bg1"/>
                </a:solidFill>
              </a:rPr>
              <a:t> chaque session et les faire parvenir aux agents généraux.</a:t>
            </a:r>
          </a:p>
          <a:p>
            <a:pPr lvl="2"/>
            <a:r>
              <a:rPr lang="fr-CA" dirty="0">
                <a:solidFill>
                  <a:schemeClr val="bg1"/>
                </a:solidFill>
              </a:rPr>
              <a:t>Organisez votre « Séminaire sur les prestations fraternelles » (Page 11 du planificateur fraternel 2022-2023) </a:t>
            </a:r>
            <a:endParaRPr lang="en-US" dirty="0">
              <a:solidFill>
                <a:schemeClr val="bg1"/>
              </a:solidFill>
            </a:endParaRPr>
          </a:p>
        </p:txBody>
      </p:sp>
      <p:sp>
        <p:nvSpPr>
          <p:cNvPr id="6" name="Title 1">
            <a:extLst>
              <a:ext uri="{FF2B5EF4-FFF2-40B4-BE49-F238E27FC236}">
                <a16:creationId xmlns:a16="http://schemas.microsoft.com/office/drawing/2014/main" id="{B76EAC1D-FB8F-4627-AD0A-AD05ADEBBBD2}"/>
              </a:ext>
            </a:extLst>
          </p:cNvPr>
          <p:cNvSpPr>
            <a:spLocks noGrp="1"/>
          </p:cNvSpPr>
          <p:nvPr>
            <p:ph type="title"/>
          </p:nvPr>
        </p:nvSpPr>
        <p:spPr>
          <a:xfrm>
            <a:off x="656492" y="584775"/>
            <a:ext cx="10515600" cy="1325563"/>
          </a:xfrm>
        </p:spPr>
        <p:txBody>
          <a:bodyPr>
            <a:normAutofit/>
          </a:bodyPr>
          <a:lstStyle/>
          <a:p>
            <a:r>
              <a:rPr lang="fr-CA" sz="6000" b="1" i="1" dirty="0">
                <a:solidFill>
                  <a:srgbClr val="2F4771"/>
                </a:solidFill>
              </a:rPr>
              <a:t>Prix des Fondateurs</a:t>
            </a:r>
          </a:p>
        </p:txBody>
      </p:sp>
      <p:sp>
        <p:nvSpPr>
          <p:cNvPr id="7" name="ZoneTexte 6">
            <a:extLst>
              <a:ext uri="{FF2B5EF4-FFF2-40B4-BE49-F238E27FC236}">
                <a16:creationId xmlns:a16="http://schemas.microsoft.com/office/drawing/2014/main" id="{C25D5CF4-74C6-0752-C747-1699C956324E}"/>
              </a:ext>
            </a:extLst>
          </p:cNvPr>
          <p:cNvSpPr txBox="1"/>
          <p:nvPr/>
        </p:nvSpPr>
        <p:spPr>
          <a:xfrm>
            <a:off x="1232769" y="5903893"/>
            <a:ext cx="8890001" cy="369332"/>
          </a:xfrm>
          <a:prstGeom prst="rect">
            <a:avLst/>
          </a:prstGeom>
          <a:noFill/>
        </p:spPr>
        <p:txBody>
          <a:bodyPr wrap="square">
            <a:spAutoFit/>
          </a:bodyPr>
          <a:lstStyle/>
          <a:p>
            <a:r>
              <a:rPr lang="fr-CA" dirty="0">
                <a:hlinkClick r:id="rId2"/>
              </a:rPr>
              <a:t>https://www.kofc.org/fr/resources/membership/fraternal-leader-success-planner5033.pdf</a:t>
            </a:r>
            <a:r>
              <a:rPr lang="fr-CA" dirty="0"/>
              <a:t> </a:t>
            </a:r>
          </a:p>
        </p:txBody>
      </p:sp>
      <p:sp>
        <p:nvSpPr>
          <p:cNvPr id="8" name="ZoneTexte 7">
            <a:extLst>
              <a:ext uri="{FF2B5EF4-FFF2-40B4-BE49-F238E27FC236}">
                <a16:creationId xmlns:a16="http://schemas.microsoft.com/office/drawing/2014/main" id="{E73BCE31-34AD-9E00-A2B2-DB1F933810CF}"/>
              </a:ext>
            </a:extLst>
          </p:cNvPr>
          <p:cNvSpPr txBox="1"/>
          <p:nvPr/>
        </p:nvSpPr>
        <p:spPr>
          <a:xfrm>
            <a:off x="905005" y="5392416"/>
            <a:ext cx="6093912" cy="369332"/>
          </a:xfrm>
          <a:prstGeom prst="rect">
            <a:avLst/>
          </a:prstGeom>
          <a:noFill/>
        </p:spPr>
        <p:txBody>
          <a:bodyPr wrap="square">
            <a:spAutoFit/>
          </a:bodyPr>
          <a:lstStyle/>
          <a:p>
            <a:r>
              <a:rPr lang="fr-CA" baseline="30000" dirty="0">
                <a:solidFill>
                  <a:schemeClr val="bg1"/>
                </a:solidFill>
              </a:rPr>
              <a:t>(1) </a:t>
            </a:r>
            <a:r>
              <a:rPr lang="fr-CA" dirty="0">
                <a:solidFill>
                  <a:schemeClr val="bg1"/>
                </a:solidFill>
              </a:rPr>
              <a:t>Membres ou participants admissibles</a:t>
            </a:r>
            <a:r>
              <a:rPr lang="fr-CA" b="1" baseline="30000" dirty="0">
                <a:solidFill>
                  <a:schemeClr val="bg1"/>
                </a:solidFill>
              </a:rPr>
              <a:t>.</a:t>
            </a:r>
            <a:endParaRPr lang="fr-CA" dirty="0"/>
          </a:p>
        </p:txBody>
      </p:sp>
    </p:spTree>
    <p:extLst>
      <p:ext uri="{BB962C8B-B14F-4D97-AF65-F5344CB8AC3E}">
        <p14:creationId xmlns:p14="http://schemas.microsoft.com/office/powerpoint/2010/main" val="297993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8D7C0D3-896F-4BBB-A220-33D724ED0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2AA3A18B-202B-4C39-BC9E-ED4D6E98D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08003"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AC94672E-068C-4CF1-8438-22EA8E7C6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08004"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3B48638D-7038-4CAA-88F7-1E3494C4D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16688"/>
            <a:ext cx="6090256" cy="528925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7BA74AD2-45D9-4D21-A436-71C6744C1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66816" y="1352302"/>
            <a:ext cx="582213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ZoneTexte 9">
            <a:extLst>
              <a:ext uri="{FF2B5EF4-FFF2-40B4-BE49-F238E27FC236}">
                <a16:creationId xmlns:a16="http://schemas.microsoft.com/office/drawing/2014/main" id="{6840CFE1-6861-536D-F751-5D6850326AE0}"/>
              </a:ext>
            </a:extLst>
          </p:cNvPr>
          <p:cNvSpPr txBox="1"/>
          <p:nvPr/>
        </p:nvSpPr>
        <p:spPr>
          <a:xfrm>
            <a:off x="4958621" y="0"/>
            <a:ext cx="2274757" cy="584775"/>
          </a:xfrm>
          <a:prstGeom prst="rect">
            <a:avLst/>
          </a:prstGeom>
          <a:noFill/>
        </p:spPr>
        <p:txBody>
          <a:bodyPr wrap="square">
            <a:spAutoFit/>
          </a:bodyPr>
          <a:lstStyle/>
          <a:p>
            <a:r>
              <a:rPr lang="fr-CA" sz="2000" b="1" i="1" dirty="0">
                <a:solidFill>
                  <a:srgbClr val="2F4771"/>
                </a:solidFill>
              </a:rPr>
              <a:t>Prix Conseil Étoile</a:t>
            </a:r>
            <a:br>
              <a:rPr lang="fr-CA" sz="900" b="1" dirty="0">
                <a:solidFill>
                  <a:srgbClr val="2F4771"/>
                </a:solidFill>
              </a:rPr>
            </a:br>
            <a:r>
              <a:rPr lang="fr-CA" sz="1200" b="1" i="1" dirty="0">
                <a:solidFill>
                  <a:srgbClr val="2F4771"/>
                </a:solidFill>
              </a:rPr>
              <a:t>et ses composantes</a:t>
            </a:r>
            <a:endParaRPr lang="fr-FR" sz="1200" dirty="0"/>
          </a:p>
        </p:txBody>
      </p:sp>
      <p:sp>
        <p:nvSpPr>
          <p:cNvPr id="2" name="Title 1">
            <a:extLst>
              <a:ext uri="{FF2B5EF4-FFF2-40B4-BE49-F238E27FC236}">
                <a16:creationId xmlns:a16="http://schemas.microsoft.com/office/drawing/2014/main" id="{EB756007-BBCB-4523-961E-4754C1B50B08}"/>
              </a:ext>
            </a:extLst>
          </p:cNvPr>
          <p:cNvSpPr>
            <a:spLocks noGrp="1"/>
          </p:cNvSpPr>
          <p:nvPr>
            <p:ph type="title"/>
          </p:nvPr>
        </p:nvSpPr>
        <p:spPr>
          <a:xfrm>
            <a:off x="7849801" y="3072309"/>
            <a:ext cx="2856970" cy="1367974"/>
          </a:xfrm>
        </p:spPr>
        <p:txBody>
          <a:bodyPr vert="horz" lIns="91440" tIns="45720" rIns="91440" bIns="45720" rtlCol="0" anchor="ctr">
            <a:normAutofit/>
          </a:bodyPr>
          <a:lstStyle/>
          <a:p>
            <a:pPr algn="r"/>
            <a:r>
              <a:rPr lang="en-US" sz="3600" b="1" i="1" kern="1200" dirty="0">
                <a:solidFill>
                  <a:srgbClr val="FFFFFF"/>
                </a:solidFill>
                <a:latin typeface="+mj-lt"/>
                <a:ea typeface="+mj-ea"/>
                <a:cs typeface="+mj-cs"/>
              </a:rPr>
              <a:t>Prix McGivney</a:t>
            </a:r>
          </a:p>
        </p:txBody>
      </p:sp>
      <p:pic>
        <p:nvPicPr>
          <p:cNvPr id="14" name="Image 13">
            <a:extLst>
              <a:ext uri="{FF2B5EF4-FFF2-40B4-BE49-F238E27FC236}">
                <a16:creationId xmlns:a16="http://schemas.microsoft.com/office/drawing/2014/main" id="{302C334F-33CD-FD8E-BA43-831D9862D378}"/>
              </a:ext>
            </a:extLst>
          </p:cNvPr>
          <p:cNvPicPr>
            <a:picLocks noChangeAspect="1"/>
          </p:cNvPicPr>
          <p:nvPr/>
        </p:nvPicPr>
        <p:blipFill>
          <a:blip r:embed="rId2"/>
          <a:stretch>
            <a:fillRect/>
          </a:stretch>
        </p:blipFill>
        <p:spPr>
          <a:xfrm>
            <a:off x="327583" y="1113278"/>
            <a:ext cx="5435090" cy="4296073"/>
          </a:xfrm>
          <a:prstGeom prst="rect">
            <a:avLst/>
          </a:prstGeom>
        </p:spPr>
      </p:pic>
    </p:spTree>
    <p:extLst>
      <p:ext uri="{BB962C8B-B14F-4D97-AF65-F5344CB8AC3E}">
        <p14:creationId xmlns:p14="http://schemas.microsoft.com/office/powerpoint/2010/main" val="143253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F4FDBAB-25B7-DC9C-B489-EFB7C77C266E}"/>
              </a:ext>
            </a:extLst>
          </p:cNvPr>
          <p:cNvSpPr txBox="1"/>
          <p:nvPr/>
        </p:nvSpPr>
        <p:spPr>
          <a:xfrm>
            <a:off x="4958621" y="0"/>
            <a:ext cx="2274757" cy="584775"/>
          </a:xfrm>
          <a:prstGeom prst="rect">
            <a:avLst/>
          </a:prstGeom>
          <a:noFill/>
        </p:spPr>
        <p:txBody>
          <a:bodyPr wrap="square">
            <a:spAutoFit/>
          </a:bodyPr>
          <a:lstStyle/>
          <a:p>
            <a:r>
              <a:rPr lang="fr-CA" sz="2000" b="1" i="1" dirty="0">
                <a:solidFill>
                  <a:srgbClr val="2F4771"/>
                </a:solidFill>
              </a:rPr>
              <a:t>Prix Conseil Étoile</a:t>
            </a:r>
            <a:br>
              <a:rPr lang="fr-CA" sz="900" b="1" dirty="0">
                <a:solidFill>
                  <a:srgbClr val="2F4771"/>
                </a:solidFill>
              </a:rPr>
            </a:br>
            <a:r>
              <a:rPr lang="fr-CA" sz="1200" b="1" i="1" dirty="0">
                <a:solidFill>
                  <a:srgbClr val="2F4771"/>
                </a:solidFill>
              </a:rPr>
              <a:t>et ses composantes</a:t>
            </a:r>
            <a:endParaRPr lang="fr-FR" sz="1200" dirty="0"/>
          </a:p>
        </p:txBody>
      </p:sp>
      <p:sp>
        <p:nvSpPr>
          <p:cNvPr id="4" name="Content Placeholder 5">
            <a:extLst>
              <a:ext uri="{FF2B5EF4-FFF2-40B4-BE49-F238E27FC236}">
                <a16:creationId xmlns:a16="http://schemas.microsoft.com/office/drawing/2014/main" id="{3002C834-BAD3-8BFF-D8F8-99E3B2DD2C21}"/>
              </a:ext>
            </a:extLst>
          </p:cNvPr>
          <p:cNvSpPr txBox="1">
            <a:spLocks/>
          </p:cNvSpPr>
          <p:nvPr/>
        </p:nvSpPr>
        <p:spPr>
          <a:xfrm>
            <a:off x="1800225" y="1692323"/>
            <a:ext cx="9593385" cy="436192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solidFill>
                  <a:schemeClr val="bg1"/>
                </a:solidFill>
              </a:rPr>
              <a:t>Croissance</a:t>
            </a:r>
            <a:r>
              <a:rPr lang="en-US" dirty="0">
                <a:solidFill>
                  <a:schemeClr val="bg1"/>
                </a:solidFill>
              </a:rPr>
              <a:t> </a:t>
            </a:r>
            <a:r>
              <a:rPr lang="fr-CA" dirty="0">
                <a:solidFill>
                  <a:schemeClr val="bg1"/>
                </a:solidFill>
              </a:rPr>
              <a:t>nette</a:t>
            </a:r>
            <a:r>
              <a:rPr lang="en-US" dirty="0">
                <a:solidFill>
                  <a:schemeClr val="bg1"/>
                </a:solidFill>
              </a:rPr>
              <a:t> de </a:t>
            </a:r>
            <a:r>
              <a:rPr lang="en-US" b="1" dirty="0">
                <a:solidFill>
                  <a:schemeClr val="bg1"/>
                </a:solidFill>
                <a:effectLst>
                  <a:outerShdw blurRad="38100" dist="38100" dir="2700000" algn="tl">
                    <a:srgbClr val="000000">
                      <a:alpha val="43137"/>
                    </a:srgbClr>
                  </a:outerShdw>
                </a:effectLst>
              </a:rPr>
              <a:t>6%</a:t>
            </a:r>
            <a:r>
              <a:rPr lang="en-US" dirty="0">
                <a:solidFill>
                  <a:schemeClr val="bg1"/>
                </a:solidFill>
              </a:rPr>
              <a:t> des effectifs</a:t>
            </a:r>
            <a:r>
              <a:rPr lang="en-US" baseline="30000" dirty="0">
                <a:solidFill>
                  <a:schemeClr val="bg1"/>
                </a:solidFill>
              </a:rPr>
              <a:t>(1)</a:t>
            </a:r>
          </a:p>
          <a:p>
            <a:r>
              <a:rPr lang="en-US" dirty="0">
                <a:solidFill>
                  <a:schemeClr val="bg1"/>
                </a:solidFill>
              </a:rPr>
              <a:t>Minimum 5;</a:t>
            </a:r>
          </a:p>
          <a:p>
            <a:r>
              <a:rPr lang="en-US" dirty="0">
                <a:solidFill>
                  <a:schemeClr val="bg1"/>
                </a:solidFill>
              </a:rPr>
              <a:t>Maximum 15.</a:t>
            </a:r>
          </a:p>
          <a:p>
            <a:endParaRPr lang="en-US" dirty="0">
              <a:solidFill>
                <a:schemeClr val="bg1"/>
              </a:solidFill>
            </a:endParaRPr>
          </a:p>
          <a:p>
            <a:r>
              <a:rPr lang="en-US" baseline="30000" dirty="0">
                <a:solidFill>
                  <a:schemeClr val="bg1"/>
                </a:solidFill>
              </a:rPr>
              <a:t>(1) </a:t>
            </a:r>
            <a:r>
              <a:rPr lang="en-US" dirty="0">
                <a:solidFill>
                  <a:schemeClr val="bg1"/>
                </a:solidFill>
              </a:rPr>
              <a:t>Sur la base du « Roster » du 1</a:t>
            </a:r>
            <a:r>
              <a:rPr lang="en-US" baseline="30000" dirty="0">
                <a:solidFill>
                  <a:schemeClr val="bg1"/>
                </a:solidFill>
              </a:rPr>
              <a:t>er</a:t>
            </a:r>
            <a:r>
              <a:rPr lang="en-US" dirty="0">
                <a:solidFill>
                  <a:schemeClr val="bg1"/>
                </a:solidFill>
              </a:rPr>
              <a:t> juillet 2022.</a:t>
            </a:r>
          </a:p>
        </p:txBody>
      </p:sp>
      <p:sp>
        <p:nvSpPr>
          <p:cNvPr id="5" name="Title 1">
            <a:extLst>
              <a:ext uri="{FF2B5EF4-FFF2-40B4-BE49-F238E27FC236}">
                <a16:creationId xmlns:a16="http://schemas.microsoft.com/office/drawing/2014/main" id="{86859B7B-C598-7055-0320-6ECD7C2C2962}"/>
              </a:ext>
            </a:extLst>
          </p:cNvPr>
          <p:cNvSpPr>
            <a:spLocks noGrp="1"/>
          </p:cNvSpPr>
          <p:nvPr>
            <p:ph type="title"/>
          </p:nvPr>
        </p:nvSpPr>
        <p:spPr>
          <a:xfrm>
            <a:off x="656492" y="584775"/>
            <a:ext cx="10515600" cy="1325563"/>
          </a:xfrm>
        </p:spPr>
        <p:txBody>
          <a:bodyPr>
            <a:normAutofit/>
          </a:bodyPr>
          <a:lstStyle/>
          <a:p>
            <a:r>
              <a:rPr lang="fr-CA" sz="6000" b="1" i="1" dirty="0">
                <a:solidFill>
                  <a:srgbClr val="2F4771"/>
                </a:solidFill>
              </a:rPr>
              <a:t>Prix </a:t>
            </a:r>
            <a:r>
              <a:rPr lang="fr-CA" sz="6000" b="1" i="1" dirty="0" err="1">
                <a:solidFill>
                  <a:srgbClr val="2F4771"/>
                </a:solidFill>
              </a:rPr>
              <a:t>McGivney</a:t>
            </a:r>
            <a:endParaRPr lang="fr-CA" sz="6000" b="1" i="1" dirty="0">
              <a:solidFill>
                <a:srgbClr val="2F4771"/>
              </a:solidFill>
            </a:endParaRPr>
          </a:p>
        </p:txBody>
      </p:sp>
    </p:spTree>
    <p:extLst>
      <p:ext uri="{BB962C8B-B14F-4D97-AF65-F5344CB8AC3E}">
        <p14:creationId xmlns:p14="http://schemas.microsoft.com/office/powerpoint/2010/main" val="382892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D8D7C0D3-896F-4BBB-A220-33D724ED0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6">
            <a:extLst>
              <a:ext uri="{FF2B5EF4-FFF2-40B4-BE49-F238E27FC236}">
                <a16:creationId xmlns:a16="http://schemas.microsoft.com/office/drawing/2014/main" id="{2AA3A18B-202B-4C39-BC9E-ED4D6E98D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08003"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AC94672E-068C-4CF1-8438-22EA8E7C6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08004"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8">
            <a:extLst>
              <a:ext uri="{FF2B5EF4-FFF2-40B4-BE49-F238E27FC236}">
                <a16:creationId xmlns:a16="http://schemas.microsoft.com/office/drawing/2014/main" id="{3B48638D-7038-4CAA-88F7-1E3494C4D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16688"/>
            <a:ext cx="6090256" cy="528925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7BA74AD2-45D9-4D21-A436-71C6744C1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66816" y="1352302"/>
            <a:ext cx="582213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ZoneTexte 9">
            <a:extLst>
              <a:ext uri="{FF2B5EF4-FFF2-40B4-BE49-F238E27FC236}">
                <a16:creationId xmlns:a16="http://schemas.microsoft.com/office/drawing/2014/main" id="{B457C96C-E4B3-41A4-8BE6-0AE22B616F32}"/>
              </a:ext>
            </a:extLst>
          </p:cNvPr>
          <p:cNvSpPr txBox="1"/>
          <p:nvPr/>
        </p:nvSpPr>
        <p:spPr>
          <a:xfrm>
            <a:off x="4958621" y="0"/>
            <a:ext cx="2274757" cy="584775"/>
          </a:xfrm>
          <a:prstGeom prst="rect">
            <a:avLst/>
          </a:prstGeom>
          <a:noFill/>
        </p:spPr>
        <p:txBody>
          <a:bodyPr wrap="square">
            <a:spAutoFit/>
          </a:bodyPr>
          <a:lstStyle/>
          <a:p>
            <a:r>
              <a:rPr lang="fr-CA" sz="2000" b="1" i="1" dirty="0">
                <a:solidFill>
                  <a:srgbClr val="2F4771"/>
                </a:solidFill>
              </a:rPr>
              <a:t>Prix Conseil Étoile</a:t>
            </a:r>
            <a:br>
              <a:rPr lang="fr-CA" sz="900" b="1" dirty="0">
                <a:solidFill>
                  <a:srgbClr val="2F4771"/>
                </a:solidFill>
              </a:rPr>
            </a:br>
            <a:r>
              <a:rPr lang="fr-CA" sz="1200" b="1" i="1" dirty="0">
                <a:solidFill>
                  <a:srgbClr val="2F4771"/>
                </a:solidFill>
              </a:rPr>
              <a:t>et ses composantes</a:t>
            </a:r>
            <a:endParaRPr lang="fr-FR" sz="1200" dirty="0"/>
          </a:p>
        </p:txBody>
      </p:sp>
      <p:sp>
        <p:nvSpPr>
          <p:cNvPr id="2" name="Title 1">
            <a:extLst>
              <a:ext uri="{FF2B5EF4-FFF2-40B4-BE49-F238E27FC236}">
                <a16:creationId xmlns:a16="http://schemas.microsoft.com/office/drawing/2014/main" id="{EB756007-BBCB-4523-961E-4754C1B50B08}"/>
              </a:ext>
            </a:extLst>
          </p:cNvPr>
          <p:cNvSpPr>
            <a:spLocks noGrp="1"/>
          </p:cNvSpPr>
          <p:nvPr>
            <p:ph type="title"/>
          </p:nvPr>
        </p:nvSpPr>
        <p:spPr>
          <a:xfrm>
            <a:off x="7749849" y="3220515"/>
            <a:ext cx="3056874" cy="1071561"/>
          </a:xfrm>
        </p:spPr>
        <p:txBody>
          <a:bodyPr>
            <a:normAutofit/>
          </a:bodyPr>
          <a:lstStyle/>
          <a:p>
            <a:pPr algn="r"/>
            <a:r>
              <a:rPr lang="fr-CA" sz="3600" b="1" i="1" dirty="0">
                <a:solidFill>
                  <a:srgbClr val="FFFFFF"/>
                </a:solidFill>
              </a:rPr>
              <a:t>Prix Colombien</a:t>
            </a:r>
          </a:p>
        </p:txBody>
      </p:sp>
      <p:pic>
        <p:nvPicPr>
          <p:cNvPr id="13" name="Image 12">
            <a:extLst>
              <a:ext uri="{FF2B5EF4-FFF2-40B4-BE49-F238E27FC236}">
                <a16:creationId xmlns:a16="http://schemas.microsoft.com/office/drawing/2014/main" id="{BBB25570-472B-F469-4E35-006E414AC327}"/>
              </a:ext>
            </a:extLst>
          </p:cNvPr>
          <p:cNvPicPr>
            <a:picLocks noChangeAspect="1"/>
          </p:cNvPicPr>
          <p:nvPr/>
        </p:nvPicPr>
        <p:blipFill>
          <a:blip r:embed="rId2"/>
          <a:stretch>
            <a:fillRect/>
          </a:stretch>
        </p:blipFill>
        <p:spPr>
          <a:xfrm>
            <a:off x="327583" y="1113278"/>
            <a:ext cx="5435090" cy="4296073"/>
          </a:xfrm>
          <a:prstGeom prst="rect">
            <a:avLst/>
          </a:prstGeom>
        </p:spPr>
      </p:pic>
    </p:spTree>
    <p:extLst>
      <p:ext uri="{BB962C8B-B14F-4D97-AF65-F5344CB8AC3E}">
        <p14:creationId xmlns:p14="http://schemas.microsoft.com/office/powerpoint/2010/main" val="341942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1FF7DD-905E-4281-8D9A-B87429E843C1}"/>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sz="4400" b="1" i="1" dirty="0">
                <a:solidFill>
                  <a:schemeClr val="bg1"/>
                </a:solidFill>
              </a:rPr>
              <a:t>Prix Colombien</a:t>
            </a:r>
          </a:p>
        </p:txBody>
      </p:sp>
      <p:sp>
        <p:nvSpPr>
          <p:cNvPr id="6" name="Text Placeholder 5">
            <a:extLst>
              <a:ext uri="{FF2B5EF4-FFF2-40B4-BE49-F238E27FC236}">
                <a16:creationId xmlns:a16="http://schemas.microsoft.com/office/drawing/2014/main" id="{678BC355-5997-4D14-A66E-654B2FDD93C1}"/>
              </a:ext>
            </a:extLst>
          </p:cNvPr>
          <p:cNvSpPr>
            <a:spLocks noGrp="1"/>
          </p:cNvSpPr>
          <p:nvPr>
            <p:ph type="body" sz="half" idx="2"/>
          </p:nvPr>
        </p:nvSpPr>
        <p:spPr>
          <a:xfrm>
            <a:off x="761994" y="1766170"/>
            <a:ext cx="5314543" cy="4484318"/>
          </a:xfrm>
        </p:spPr>
        <p:txBody>
          <a:bodyPr vert="horz" lIns="91440" tIns="45720" rIns="91440" bIns="45720" rtlCol="0" anchor="t">
            <a:normAutofit/>
          </a:bodyPr>
          <a:lstStyle/>
          <a:p>
            <a:r>
              <a:rPr lang="en-US" sz="2000" dirty="0">
                <a:solidFill>
                  <a:schemeClr val="bg1"/>
                </a:solidFill>
              </a:rPr>
              <a:t>Au cœur des quatre catégories de programmes, se trouve la possibilité de partager quelque chose que toutes les générations et toutes les cultures au sein de notre organisation recherchent dans leur adhésion à l’Ordre des Chevaliers de Colomb.</a:t>
            </a:r>
          </a:p>
          <a:p>
            <a:r>
              <a:rPr lang="en-US" sz="2000" dirty="0">
                <a:solidFill>
                  <a:schemeClr val="bg1"/>
                </a:solidFill>
              </a:rPr>
              <a:t>La Foi en action nous permet de nous rassembler pour partager notre foi, pour célébrer la fraternité avec nos familles et pour faire ce que nous faisons de mieux : nous tenir côte à côte au service de notre communauté et défendre la vie à tous les stades et en toutes circonstances.</a:t>
            </a:r>
          </a:p>
          <a:p>
            <a:r>
              <a:rPr lang="en-US" sz="2000" b="1" i="1" dirty="0">
                <a:solidFill>
                  <a:srgbClr val="002060"/>
                </a:solidFill>
                <a:effectLst>
                  <a:outerShdw blurRad="38100" dist="38100" dir="2700000" algn="tl">
                    <a:srgbClr val="000000">
                      <a:alpha val="43137"/>
                    </a:srgbClr>
                  </a:outerShdw>
                </a:effectLst>
                <a:latin typeface="Arial Nova" panose="020B0504020202020204" pitchFamily="34" charset="0"/>
              </a:rPr>
              <a:t>Le but est que les hommes amènent leur famille à servir et non qu’ils quittent leur famille pour servir…</a:t>
            </a:r>
          </a:p>
          <a:p>
            <a:pPr indent="-228600">
              <a:buFont typeface="Arial" panose="020B0604020202020204" pitchFamily="34" charset="0"/>
              <a:buChar char="•"/>
            </a:pPr>
            <a:endParaRPr lang="en-US" sz="1500" dirty="0"/>
          </a:p>
        </p:txBody>
      </p:sp>
      <p:sp>
        <p:nvSpPr>
          <p:cNvPr id="26" name="Freeform: Shape 2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age 2" descr="Une image contenant texte, trousse de secours, signe, graphiques vectoriels&#10;&#10;Description générée automatiquement">
            <a:extLst>
              <a:ext uri="{FF2B5EF4-FFF2-40B4-BE49-F238E27FC236}">
                <a16:creationId xmlns:a16="http://schemas.microsoft.com/office/drawing/2014/main" id="{44BFDEFE-9E01-4D79-995D-F79870A24744}"/>
              </a:ext>
            </a:extLst>
          </p:cNvPr>
          <p:cNvPicPr>
            <a:picLocks noChangeAspect="1"/>
          </p:cNvPicPr>
          <p:nvPr/>
        </p:nvPicPr>
        <p:blipFill rotWithShape="1">
          <a:blip r:embed="rId2">
            <a:extLst>
              <a:ext uri="{28A0092B-C50C-407E-A947-70E740481C1C}">
                <a14:useLocalDpi xmlns:a14="http://schemas.microsoft.com/office/drawing/2010/main" val="0"/>
              </a:ext>
            </a:extLst>
          </a:blip>
          <a:srcRect r="4010"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7" name="ZoneTexte 6">
            <a:extLst>
              <a:ext uri="{FF2B5EF4-FFF2-40B4-BE49-F238E27FC236}">
                <a16:creationId xmlns:a16="http://schemas.microsoft.com/office/drawing/2014/main" id="{930FD6BA-08C2-D0D8-394F-9E2F993A93FE}"/>
              </a:ext>
            </a:extLst>
          </p:cNvPr>
          <p:cNvSpPr txBox="1"/>
          <p:nvPr/>
        </p:nvSpPr>
        <p:spPr>
          <a:xfrm>
            <a:off x="4958621" y="0"/>
            <a:ext cx="2274757" cy="584775"/>
          </a:xfrm>
          <a:prstGeom prst="rect">
            <a:avLst/>
          </a:prstGeom>
          <a:noFill/>
        </p:spPr>
        <p:txBody>
          <a:bodyPr wrap="square">
            <a:spAutoFit/>
          </a:bodyPr>
          <a:lstStyle/>
          <a:p>
            <a:r>
              <a:rPr lang="fr-CA" sz="2000" b="1" i="1" dirty="0">
                <a:solidFill>
                  <a:srgbClr val="2F4771"/>
                </a:solidFill>
              </a:rPr>
              <a:t>Prix Conseil Étoile</a:t>
            </a:r>
            <a:br>
              <a:rPr lang="fr-CA" sz="900" b="1" dirty="0">
                <a:solidFill>
                  <a:srgbClr val="2F4771"/>
                </a:solidFill>
              </a:rPr>
            </a:br>
            <a:r>
              <a:rPr lang="fr-CA" sz="1200" b="1" i="1" dirty="0">
                <a:solidFill>
                  <a:srgbClr val="2F4771"/>
                </a:solidFill>
              </a:rPr>
              <a:t>et ses composantes</a:t>
            </a:r>
            <a:endParaRPr lang="fr-FR" sz="1200" dirty="0"/>
          </a:p>
        </p:txBody>
      </p:sp>
    </p:spTree>
    <p:extLst>
      <p:ext uri="{BB962C8B-B14F-4D97-AF65-F5344CB8AC3E}">
        <p14:creationId xmlns:p14="http://schemas.microsoft.com/office/powerpoint/2010/main" val="104602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F4FDBAB-25B7-DC9C-B489-EFB7C77C266E}"/>
              </a:ext>
            </a:extLst>
          </p:cNvPr>
          <p:cNvSpPr txBox="1"/>
          <p:nvPr/>
        </p:nvSpPr>
        <p:spPr>
          <a:xfrm>
            <a:off x="4958621" y="0"/>
            <a:ext cx="2274757" cy="584775"/>
          </a:xfrm>
          <a:prstGeom prst="rect">
            <a:avLst/>
          </a:prstGeom>
          <a:noFill/>
        </p:spPr>
        <p:txBody>
          <a:bodyPr wrap="square">
            <a:spAutoFit/>
          </a:bodyPr>
          <a:lstStyle/>
          <a:p>
            <a:r>
              <a:rPr lang="fr-CA" sz="2000" b="1" i="1" dirty="0">
                <a:solidFill>
                  <a:srgbClr val="2F4771"/>
                </a:solidFill>
              </a:rPr>
              <a:t>Prix Conseil Étoile</a:t>
            </a:r>
            <a:br>
              <a:rPr lang="fr-CA" sz="900" b="1" dirty="0">
                <a:solidFill>
                  <a:srgbClr val="2F4771"/>
                </a:solidFill>
              </a:rPr>
            </a:br>
            <a:r>
              <a:rPr lang="fr-CA" sz="1200" b="1" i="1" dirty="0">
                <a:solidFill>
                  <a:srgbClr val="2F4771"/>
                </a:solidFill>
              </a:rPr>
              <a:t>et ses composantes</a:t>
            </a:r>
            <a:endParaRPr lang="fr-FR" sz="1200" dirty="0"/>
          </a:p>
        </p:txBody>
      </p:sp>
      <p:sp>
        <p:nvSpPr>
          <p:cNvPr id="4" name="Content Placeholder 2">
            <a:extLst>
              <a:ext uri="{FF2B5EF4-FFF2-40B4-BE49-F238E27FC236}">
                <a16:creationId xmlns:a16="http://schemas.microsoft.com/office/drawing/2014/main" id="{91573E7B-7126-2BF8-D000-53023A83B0BF}"/>
              </a:ext>
            </a:extLst>
          </p:cNvPr>
          <p:cNvSpPr>
            <a:spLocks noGrp="1"/>
          </p:cNvSpPr>
          <p:nvPr>
            <p:ph idx="1"/>
          </p:nvPr>
        </p:nvSpPr>
        <p:spPr>
          <a:xfrm>
            <a:off x="1443038" y="1692323"/>
            <a:ext cx="9950572" cy="4361924"/>
          </a:xfrm>
        </p:spPr>
        <p:txBody>
          <a:bodyPr anchor="ctr">
            <a:normAutofit/>
          </a:bodyPr>
          <a:lstStyle/>
          <a:p>
            <a:pPr marL="0" indent="0">
              <a:buNone/>
            </a:pPr>
            <a:r>
              <a:rPr lang="fr-CA" dirty="0">
                <a:solidFill>
                  <a:schemeClr val="bg1"/>
                </a:solidFill>
              </a:rPr>
              <a:t>Accumuler</a:t>
            </a:r>
            <a:r>
              <a:rPr lang="fr-CA" b="1" dirty="0">
                <a:solidFill>
                  <a:schemeClr val="bg1"/>
                </a:solidFill>
              </a:rPr>
              <a:t> </a:t>
            </a:r>
            <a:r>
              <a:rPr lang="fr-CA" b="1" dirty="0">
                <a:solidFill>
                  <a:schemeClr val="bg1"/>
                </a:solidFill>
                <a:effectLst>
                  <a:outerShdw blurRad="38100" dist="38100" dir="2700000" algn="tl">
                    <a:srgbClr val="000000">
                      <a:alpha val="43137"/>
                    </a:srgbClr>
                  </a:outerShdw>
                </a:effectLst>
              </a:rPr>
              <a:t>16</a:t>
            </a:r>
            <a:r>
              <a:rPr lang="fr-CA" b="1" dirty="0">
                <a:solidFill>
                  <a:schemeClr val="bg1"/>
                </a:solidFill>
              </a:rPr>
              <a:t> </a:t>
            </a:r>
            <a:r>
              <a:rPr lang="fr-CA" i="1" u="sng" dirty="0">
                <a:solidFill>
                  <a:schemeClr val="bg1"/>
                </a:solidFill>
              </a:rPr>
              <a:t>crédits :</a:t>
            </a:r>
          </a:p>
          <a:p>
            <a:pPr marL="0" indent="0">
              <a:buNone/>
            </a:pPr>
            <a:endParaRPr lang="fr-CA" i="1" u="sng" dirty="0">
              <a:solidFill>
                <a:schemeClr val="bg1"/>
              </a:solidFill>
            </a:endParaRPr>
          </a:p>
          <a:p>
            <a:pPr lvl="1"/>
            <a:r>
              <a:rPr lang="fr-CA" sz="2800" dirty="0">
                <a:solidFill>
                  <a:schemeClr val="bg1"/>
                </a:solidFill>
              </a:rPr>
              <a:t>4 crédits dans chacune des 4 catégories </a:t>
            </a:r>
          </a:p>
          <a:p>
            <a:pPr marL="914400" lvl="2" indent="0">
              <a:buNone/>
            </a:pPr>
            <a:r>
              <a:rPr lang="fr-CA" sz="2400" dirty="0">
                <a:solidFill>
                  <a:schemeClr val="bg1"/>
                </a:solidFill>
              </a:rPr>
              <a:t>(Foi-Famille-Communauté-Vie);</a:t>
            </a:r>
          </a:p>
          <a:p>
            <a:pPr lvl="1"/>
            <a:r>
              <a:rPr lang="fr-CA" sz="2800" dirty="0">
                <a:solidFill>
                  <a:schemeClr val="bg1"/>
                </a:solidFill>
              </a:rPr>
              <a:t>Les anciens programmes obligatoires ne sont plus requis :</a:t>
            </a:r>
          </a:p>
          <a:p>
            <a:pPr lvl="2"/>
            <a:r>
              <a:rPr lang="fr-CA" sz="2400" dirty="0">
                <a:solidFill>
                  <a:schemeClr val="bg1"/>
                </a:solidFill>
              </a:rPr>
              <a:t>Leur réalisation confère 1 crédit.</a:t>
            </a:r>
          </a:p>
          <a:p>
            <a:pPr lvl="1"/>
            <a:r>
              <a:rPr lang="fr-CA" sz="2800" dirty="0">
                <a:solidFill>
                  <a:schemeClr val="bg1"/>
                </a:solidFill>
              </a:rPr>
              <a:t>4 programmes-vedette par catégorie</a:t>
            </a:r>
          </a:p>
          <a:p>
            <a:pPr marL="914400" lvl="2" indent="0">
              <a:buNone/>
            </a:pPr>
            <a:r>
              <a:rPr lang="fr-CA" sz="2400" dirty="0">
                <a:solidFill>
                  <a:schemeClr val="bg1"/>
                </a:solidFill>
              </a:rPr>
              <a:t>(À l'exception de la Communauté qui en compte trois.) </a:t>
            </a:r>
          </a:p>
          <a:p>
            <a:pPr marL="457200" lvl="1" indent="0">
              <a:buNone/>
            </a:pPr>
            <a:endParaRPr lang="fr-CA" sz="2200" dirty="0">
              <a:solidFill>
                <a:srgbClr val="FEFFFF"/>
              </a:solidFill>
            </a:endParaRPr>
          </a:p>
        </p:txBody>
      </p:sp>
      <p:sp>
        <p:nvSpPr>
          <p:cNvPr id="5" name="Title 1">
            <a:extLst>
              <a:ext uri="{FF2B5EF4-FFF2-40B4-BE49-F238E27FC236}">
                <a16:creationId xmlns:a16="http://schemas.microsoft.com/office/drawing/2014/main" id="{B7992BD1-B3D3-FC50-8EC4-6DA0527DA277}"/>
              </a:ext>
            </a:extLst>
          </p:cNvPr>
          <p:cNvSpPr>
            <a:spLocks noGrp="1"/>
          </p:cNvSpPr>
          <p:nvPr>
            <p:ph type="title"/>
          </p:nvPr>
        </p:nvSpPr>
        <p:spPr>
          <a:xfrm>
            <a:off x="656492" y="584775"/>
            <a:ext cx="10515600" cy="1325563"/>
          </a:xfrm>
        </p:spPr>
        <p:txBody>
          <a:bodyPr>
            <a:normAutofit/>
          </a:bodyPr>
          <a:lstStyle/>
          <a:p>
            <a:r>
              <a:rPr lang="fr-CA" sz="6000" b="1" i="1" dirty="0">
                <a:solidFill>
                  <a:srgbClr val="2F4771"/>
                </a:solidFill>
              </a:rPr>
              <a:t>Prix Colombien</a:t>
            </a:r>
          </a:p>
        </p:txBody>
      </p:sp>
    </p:spTree>
    <p:extLst>
      <p:ext uri="{BB962C8B-B14F-4D97-AF65-F5344CB8AC3E}">
        <p14:creationId xmlns:p14="http://schemas.microsoft.com/office/powerpoint/2010/main" val="242427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1237</TotalTime>
  <Words>1592</Words>
  <Application>Microsoft Office PowerPoint</Application>
  <PresentationFormat>Widescreen</PresentationFormat>
  <Paragraphs>190</Paragraphs>
  <Slides>29</Slides>
  <Notes>7</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Nova</vt:lpstr>
      <vt:lpstr>Calibri</vt:lpstr>
      <vt:lpstr>Calibri Light</vt:lpstr>
      <vt:lpstr>Constantia</vt:lpstr>
      <vt:lpstr>Wingdings</vt:lpstr>
      <vt:lpstr>Office Theme</vt:lpstr>
      <vt:lpstr>PowerPoint Presentation</vt:lpstr>
      <vt:lpstr>Préambule</vt:lpstr>
      <vt:lpstr>PowerPoint Presentation</vt:lpstr>
      <vt:lpstr>Prix des Fondateurs</vt:lpstr>
      <vt:lpstr>Prix McGivney</vt:lpstr>
      <vt:lpstr>Prix McGivney</vt:lpstr>
      <vt:lpstr>Prix Colombien</vt:lpstr>
      <vt:lpstr>Prix Colombien</vt:lpstr>
      <vt:lpstr>Prix Colombien</vt:lpstr>
      <vt:lpstr>Ne laissez aucun voisin derrière</vt:lpstr>
      <vt:lpstr>L’après « NLAVD »</vt:lpstr>
      <vt:lpstr>Prix Colombien:</vt:lpstr>
      <vt:lpstr>Prix Colombien – Programmes vedettes</vt:lpstr>
      <vt:lpstr>Prix Colombien: Programmes vedettes</vt:lpstr>
      <vt:lpstr>Prix Colombien: Programmes vedettes</vt:lpstr>
      <vt:lpstr>Prix Conseil Étoile</vt:lpstr>
      <vt:lpstr>Prix Conseil Étoile</vt:lpstr>
      <vt:lpstr>PowerPoint Presentation</vt:lpstr>
      <vt:lpstr>Prix District Étoile</vt:lpstr>
      <vt:lpstr>Prix District Étoile</vt:lpstr>
      <vt:lpstr>Prix Bienheureux Michael McGivney</vt:lpstr>
      <vt:lpstr>PowerPoint Presentation</vt:lpstr>
      <vt:lpstr>Formulaires</vt:lpstr>
      <vt:lpstr>PowerPoint Presentation</vt:lpstr>
      <vt:lpstr>PowerPoint Presentation</vt:lpstr>
      <vt:lpstr>PowerPoint Presentation</vt:lpstr>
      <vt:lpstr>PowerPoint Presentation</vt:lpstr>
      <vt:lpstr>En 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Prix Conseil Étoile et ses composantes</dc:title>
  <dc:creator>Pelchat, Pierre</dc:creator>
  <cp:lastModifiedBy>Pelchat, Pierre</cp:lastModifiedBy>
  <cp:revision>146</cp:revision>
  <cp:lastPrinted>2021-06-17T12:59:52Z</cp:lastPrinted>
  <dcterms:created xsi:type="dcterms:W3CDTF">2020-06-18T13:41:19Z</dcterms:created>
  <dcterms:modified xsi:type="dcterms:W3CDTF">2022-07-11T12:05:50Z</dcterms:modified>
</cp:coreProperties>
</file>