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1" r:id="rId1"/>
  </p:sldMasterIdLst>
  <p:sldIdLst>
    <p:sldId id="256" r:id="rId2"/>
    <p:sldId id="274" r:id="rId3"/>
    <p:sldId id="260" r:id="rId4"/>
    <p:sldId id="275" r:id="rId5"/>
    <p:sldId id="276" r:id="rId6"/>
    <p:sldId id="257" r:id="rId7"/>
    <p:sldId id="258" r:id="rId8"/>
    <p:sldId id="261" r:id="rId9"/>
    <p:sldId id="262" r:id="rId10"/>
    <p:sldId id="263" r:id="rId11"/>
    <p:sldId id="264" r:id="rId12"/>
    <p:sldId id="265" r:id="rId13"/>
    <p:sldId id="266" r:id="rId14"/>
    <p:sldId id="273" r:id="rId15"/>
    <p:sldId id="272" r:id="rId16"/>
    <p:sldId id="267" r:id="rId17"/>
    <p:sldId id="268" r:id="rId18"/>
    <p:sldId id="269" r:id="rId19"/>
    <p:sldId id="270" r:id="rId20"/>
    <p:sldId id="271" r:id="rId21"/>
    <p:sldId id="25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87" d="100"/>
          <a:sy n="87" d="100"/>
        </p:scale>
        <p:origin x="12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6/9/2018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86043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6/9/2018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8986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6/9/2018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230025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6/9/2018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74894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6/9/2018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19429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t>6/9/2018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37632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t>6/9/2018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1458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99469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7876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2341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6/9/2018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7922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0659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3571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2037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29178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6/9/2018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2013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6/9/2018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2117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6/9/2018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732627312"/>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4.png"/><Relationship Id="rId2" Type="http://schemas.openxmlformats.org/officeDocument/2006/relationships/hyperlink" Target="http://www.kofc.org/un/" TargetMode="Externa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3.jpeg"/><Relationship Id="rId5" Type="http://schemas.openxmlformats.org/officeDocument/2006/relationships/image" Target="../media/image9.jpeg"/><Relationship Id="rId10" Type="http://schemas.openxmlformats.org/officeDocument/2006/relationships/hyperlink" Target="https://www.kofc.org/apps/newjoin/en/registration/index.html" TargetMode="External"/><Relationship Id="rId4" Type="http://schemas.openxmlformats.org/officeDocument/2006/relationships/image" Target="../media/image8.jpeg"/><Relationship Id="rId9" Type="http://schemas.openxmlformats.org/officeDocument/2006/relationships/hyperlink" Target="https://www.kofc.org/uns/" TargetMode="External"/><Relationship Id="rId14" Type="http://schemas.openxmlformats.org/officeDocument/2006/relationships/hyperlink" Target="http://www.kofc.org/joinu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leonile.carrier@sympatico.c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72ED70-B491-4BD1-A202-BFE6C774C7C2}"/>
              </a:ext>
            </a:extLst>
          </p:cNvPr>
          <p:cNvSpPr>
            <a:spLocks noGrp="1"/>
          </p:cNvSpPr>
          <p:nvPr>
            <p:ph type="ctrTitle"/>
          </p:nvPr>
        </p:nvSpPr>
        <p:spPr>
          <a:xfrm>
            <a:off x="1926431" y="2008188"/>
            <a:ext cx="8339138" cy="1601787"/>
          </a:xfrm>
        </p:spPr>
        <p:txBody>
          <a:bodyPr anchor="ctr" anchorCtr="0">
            <a:normAutofit/>
          </a:bodyPr>
          <a:lstStyle/>
          <a:p>
            <a:pPr algn="ctr"/>
            <a:r>
              <a:rPr lang="fr-CA" sz="7200" i="1" dirty="0">
                <a:effectLst>
                  <a:outerShdw blurRad="38100" dist="38100" dir="2700000" algn="tl">
                    <a:srgbClr val="000000">
                      <a:alpha val="43137"/>
                    </a:srgbClr>
                  </a:outerShdw>
                </a:effectLst>
              </a:rPr>
              <a:t>Adhésion en ligne</a:t>
            </a:r>
          </a:p>
        </p:txBody>
      </p:sp>
      <p:sp>
        <p:nvSpPr>
          <p:cNvPr id="3" name="Sous-titre 2">
            <a:extLst>
              <a:ext uri="{FF2B5EF4-FFF2-40B4-BE49-F238E27FC236}">
                <a16:creationId xmlns:a16="http://schemas.microsoft.com/office/drawing/2014/main" id="{B5A545F1-2D65-4B99-B1E0-AB78893701E3}"/>
              </a:ext>
            </a:extLst>
          </p:cNvPr>
          <p:cNvSpPr>
            <a:spLocks noGrp="1"/>
          </p:cNvSpPr>
          <p:nvPr>
            <p:ph type="subTitle" idx="1"/>
          </p:nvPr>
        </p:nvSpPr>
        <p:spPr>
          <a:xfrm>
            <a:off x="1876425" y="3602038"/>
            <a:ext cx="8448676" cy="1322387"/>
          </a:xfrm>
        </p:spPr>
        <p:txBody>
          <a:bodyPr>
            <a:normAutofit/>
          </a:bodyPr>
          <a:lstStyle/>
          <a:p>
            <a:pPr algn="ctr">
              <a:lnSpc>
                <a:spcPct val="100000"/>
              </a:lnSpc>
            </a:pPr>
            <a:r>
              <a:rPr lang="fr-CA" sz="4000" b="1" cap="none" dirty="0">
                <a:solidFill>
                  <a:schemeClr val="bg1"/>
                </a:solidFill>
                <a:latin typeface="Cambria" panose="02040503050406030204" pitchFamily="18" charset="0"/>
              </a:rPr>
              <a:t>Un pas vers l’avenir…</a:t>
            </a:r>
          </a:p>
        </p:txBody>
      </p:sp>
      <p:grpSp>
        <p:nvGrpSpPr>
          <p:cNvPr id="11" name="Groupe 10">
            <a:extLst>
              <a:ext uri="{FF2B5EF4-FFF2-40B4-BE49-F238E27FC236}">
                <a16:creationId xmlns:a16="http://schemas.microsoft.com/office/drawing/2014/main" id="{DB417B1D-CA8C-4409-8DAA-28E0E3333F08}"/>
              </a:ext>
            </a:extLst>
          </p:cNvPr>
          <p:cNvGrpSpPr/>
          <p:nvPr/>
        </p:nvGrpSpPr>
        <p:grpSpPr>
          <a:xfrm>
            <a:off x="10135312" y="4861288"/>
            <a:ext cx="1757828" cy="1744611"/>
            <a:chOff x="10135312" y="4861288"/>
            <a:chExt cx="1757828" cy="1744611"/>
          </a:xfrm>
        </p:grpSpPr>
        <p:sp>
          <p:nvSpPr>
            <p:cNvPr id="10" name="Forme libre : forme 9">
              <a:extLst>
                <a:ext uri="{FF2B5EF4-FFF2-40B4-BE49-F238E27FC236}">
                  <a16:creationId xmlns:a16="http://schemas.microsoft.com/office/drawing/2014/main" id="{EB5659FB-21FE-4F5C-847F-B3318F6F86B0}"/>
                </a:ext>
              </a:extLst>
            </p:cNvPr>
            <p:cNvSpPr/>
            <p:nvPr/>
          </p:nvSpPr>
          <p:spPr>
            <a:xfrm>
              <a:off x="10206111" y="4972929"/>
              <a:ext cx="1575581" cy="1519311"/>
            </a:xfrm>
            <a:custGeom>
              <a:avLst/>
              <a:gdLst>
                <a:gd name="connsiteX0" fmla="*/ 1575581 w 1575581"/>
                <a:gd name="connsiteY0" fmla="*/ 822960 h 1519311"/>
                <a:gd name="connsiteX1" fmla="*/ 893298 w 1575581"/>
                <a:gd name="connsiteY1" fmla="*/ 1519311 h 1519311"/>
                <a:gd name="connsiteX2" fmla="*/ 872197 w 1575581"/>
                <a:gd name="connsiteY2" fmla="*/ 1350499 h 1519311"/>
                <a:gd name="connsiteX3" fmla="*/ 808892 w 1575581"/>
                <a:gd name="connsiteY3" fmla="*/ 1456006 h 1519311"/>
                <a:gd name="connsiteX4" fmla="*/ 471267 w 1575581"/>
                <a:gd name="connsiteY4" fmla="*/ 1055077 h 1519311"/>
                <a:gd name="connsiteX5" fmla="*/ 471267 w 1575581"/>
                <a:gd name="connsiteY5" fmla="*/ 689317 h 1519311"/>
                <a:gd name="connsiteX6" fmla="*/ 0 w 1575581"/>
                <a:gd name="connsiteY6" fmla="*/ 675249 h 1519311"/>
                <a:gd name="connsiteX7" fmla="*/ 731520 w 1575581"/>
                <a:gd name="connsiteY7" fmla="*/ 0 h 1519311"/>
                <a:gd name="connsiteX8" fmla="*/ 717452 w 1575581"/>
                <a:gd name="connsiteY8" fmla="*/ 189914 h 1519311"/>
                <a:gd name="connsiteX9" fmla="*/ 808892 w 1575581"/>
                <a:gd name="connsiteY9" fmla="*/ 112542 h 1519311"/>
                <a:gd name="connsiteX10" fmla="*/ 956603 w 1575581"/>
                <a:gd name="connsiteY10" fmla="*/ 211016 h 1519311"/>
                <a:gd name="connsiteX11" fmla="*/ 1160584 w 1575581"/>
                <a:gd name="connsiteY11" fmla="*/ 232117 h 1519311"/>
                <a:gd name="connsiteX12" fmla="*/ 1167618 w 1575581"/>
                <a:gd name="connsiteY12" fmla="*/ 815926 h 1519311"/>
                <a:gd name="connsiteX13" fmla="*/ 1575581 w 1575581"/>
                <a:gd name="connsiteY13" fmla="*/ 822960 h 151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5581" h="1519311">
                  <a:moveTo>
                    <a:pt x="1575581" y="822960"/>
                  </a:moveTo>
                  <a:lnTo>
                    <a:pt x="893298" y="1519311"/>
                  </a:lnTo>
                  <a:lnTo>
                    <a:pt x="872197" y="1350499"/>
                  </a:lnTo>
                  <a:lnTo>
                    <a:pt x="808892" y="1456006"/>
                  </a:lnTo>
                  <a:lnTo>
                    <a:pt x="471267" y="1055077"/>
                  </a:lnTo>
                  <a:lnTo>
                    <a:pt x="471267" y="689317"/>
                  </a:lnTo>
                  <a:lnTo>
                    <a:pt x="0" y="675249"/>
                  </a:lnTo>
                  <a:lnTo>
                    <a:pt x="731520" y="0"/>
                  </a:lnTo>
                  <a:lnTo>
                    <a:pt x="717452" y="189914"/>
                  </a:lnTo>
                  <a:lnTo>
                    <a:pt x="808892" y="112542"/>
                  </a:lnTo>
                  <a:lnTo>
                    <a:pt x="956603" y="211016"/>
                  </a:lnTo>
                  <a:lnTo>
                    <a:pt x="1160584" y="232117"/>
                  </a:lnTo>
                  <a:cubicBezTo>
                    <a:pt x="1162929" y="426720"/>
                    <a:pt x="1165273" y="621323"/>
                    <a:pt x="1167618" y="815926"/>
                  </a:cubicBezTo>
                  <a:lnTo>
                    <a:pt x="1575581" y="82296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Image 7">
              <a:extLst>
                <a:ext uri="{FF2B5EF4-FFF2-40B4-BE49-F238E27FC236}">
                  <a16:creationId xmlns:a16="http://schemas.microsoft.com/office/drawing/2014/main" id="{4CF7590D-0EA5-4DFF-963C-F3CE8A69C7C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135312" y="4861288"/>
              <a:ext cx="1757828" cy="1744611"/>
            </a:xfrm>
            <a:prstGeom prst="rect">
              <a:avLst/>
            </a:prstGeom>
          </p:spPr>
        </p:pic>
      </p:grpSp>
    </p:spTree>
    <p:extLst>
      <p:ext uri="{BB962C8B-B14F-4D97-AF65-F5344CB8AC3E}">
        <p14:creationId xmlns:p14="http://schemas.microsoft.com/office/powerpoint/2010/main" val="4124218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3D620-C147-4795-AF50-997B0EEF1BBB}"/>
              </a:ext>
            </a:extLst>
          </p:cNvPr>
          <p:cNvSpPr>
            <a:spLocks noGrp="1"/>
          </p:cNvSpPr>
          <p:nvPr>
            <p:ph type="title"/>
          </p:nvPr>
        </p:nvSpPr>
        <p:spPr>
          <a:xfrm>
            <a:off x="1141413" y="618518"/>
            <a:ext cx="9905998" cy="913102"/>
          </a:xfrm>
        </p:spPr>
        <p:txBody>
          <a:bodyPr anchor="t">
            <a:normAutofit/>
          </a:bodyPr>
          <a:lstStyle/>
          <a:p>
            <a:r>
              <a:rPr lang="fr-CA" sz="4000" dirty="0">
                <a:solidFill>
                  <a:schemeClr val="bg2">
                    <a:lumMod val="75000"/>
                  </a:schemeClr>
                </a:solidFill>
                <a:effectLst>
                  <a:outerShdw blurRad="38100" dist="38100" dir="2700000" algn="tl">
                    <a:srgbClr val="000000">
                      <a:alpha val="43137"/>
                    </a:srgbClr>
                  </a:outerShdw>
                </a:effectLst>
              </a:rPr>
              <a:t>Ce que l’adhésion en ligne ne fait pas</a:t>
            </a:r>
            <a:endParaRPr lang="fr-CA" sz="2400" i="1" cap="none" dirty="0">
              <a:solidFill>
                <a:schemeClr val="accent2">
                  <a:lumMod val="50000"/>
                </a:schemeClr>
              </a:solidFill>
            </a:endParaRPr>
          </a:p>
        </p:txBody>
      </p:sp>
      <p:sp>
        <p:nvSpPr>
          <p:cNvPr id="3" name="Espace réservé du contenu 2">
            <a:extLst>
              <a:ext uri="{FF2B5EF4-FFF2-40B4-BE49-F238E27FC236}">
                <a16:creationId xmlns:a16="http://schemas.microsoft.com/office/drawing/2014/main" id="{F4ECFB83-D43B-4C14-B090-5999C49BBBA0}"/>
              </a:ext>
            </a:extLst>
          </p:cNvPr>
          <p:cNvSpPr>
            <a:spLocks noGrp="1"/>
          </p:cNvSpPr>
          <p:nvPr>
            <p:ph idx="1"/>
          </p:nvPr>
        </p:nvSpPr>
        <p:spPr>
          <a:xfrm>
            <a:off x="1113918" y="1681754"/>
            <a:ext cx="10325658" cy="4559644"/>
          </a:xfrm>
        </p:spPr>
        <p:txBody>
          <a:bodyPr>
            <a:noAutofit/>
          </a:bodyPr>
          <a:lstStyle/>
          <a:p>
            <a:pPr algn="just"/>
            <a:r>
              <a:rPr lang="fr-CA" sz="2000" b="1" dirty="0">
                <a:solidFill>
                  <a:schemeClr val="bg1"/>
                </a:solidFill>
                <a:latin typeface="Cambria" panose="02040503050406030204" pitchFamily="18" charset="0"/>
              </a:rPr>
              <a:t>Ne change pas les prérequis </a:t>
            </a:r>
            <a:r>
              <a:rPr lang="fr-CA" sz="2000" dirty="0">
                <a:solidFill>
                  <a:schemeClr val="bg1"/>
                </a:solidFill>
                <a:latin typeface="Cambria" panose="02040503050406030204" pitchFamily="18" charset="0"/>
              </a:rPr>
              <a:t>pour l’adhésion (catholiques « pratiquants »).</a:t>
            </a:r>
          </a:p>
          <a:p>
            <a:pPr algn="just"/>
            <a:r>
              <a:rPr lang="fr-CA" sz="2000" b="1" dirty="0">
                <a:solidFill>
                  <a:schemeClr val="bg1"/>
                </a:solidFill>
                <a:latin typeface="Cambria" panose="02040503050406030204" pitchFamily="18" charset="0"/>
              </a:rPr>
              <a:t>N’élimine pas les degrés : </a:t>
            </a:r>
            <a:r>
              <a:rPr lang="fr-CA" sz="2000" dirty="0">
                <a:solidFill>
                  <a:schemeClr val="bg1"/>
                </a:solidFill>
                <a:latin typeface="Cambria" panose="02040503050406030204" pitchFamily="18" charset="0"/>
              </a:rPr>
              <a:t>ils sont membres non-initiés. Une fois prêt à faire partie d’un Conseil local, ils sont tenus de passer le 1er Degré.</a:t>
            </a:r>
          </a:p>
          <a:p>
            <a:pPr algn="just"/>
            <a:r>
              <a:rPr lang="fr-CA" sz="2000" b="1" dirty="0">
                <a:solidFill>
                  <a:schemeClr val="bg1"/>
                </a:solidFill>
                <a:latin typeface="Cambria" panose="02040503050406030204" pitchFamily="18" charset="0"/>
              </a:rPr>
              <a:t>N’élimine pas les Conseils :</a:t>
            </a:r>
            <a:r>
              <a:rPr lang="fr-CA" sz="2000" dirty="0">
                <a:solidFill>
                  <a:schemeClr val="bg1"/>
                </a:solidFill>
                <a:latin typeface="Cambria" panose="02040503050406030204" pitchFamily="18" charset="0"/>
              </a:rPr>
              <a:t>  le but de l’adhésion en ligne est de former des hommes à des engagements basés sur les Conseils locaux de Chevaliers de Colomb. En fait, l’adhésion en ligne crée un bassin de recrues prêts à s’engager pour les Conseils locaux.</a:t>
            </a:r>
          </a:p>
          <a:p>
            <a:pPr algn="just"/>
            <a:r>
              <a:rPr lang="fr-CA" sz="2000" b="1" dirty="0">
                <a:solidFill>
                  <a:schemeClr val="bg1"/>
                </a:solidFill>
                <a:latin typeface="Cambria" panose="02040503050406030204" pitchFamily="18" charset="0"/>
              </a:rPr>
              <a:t>N’élimine pas les cotisations :</a:t>
            </a:r>
            <a:r>
              <a:rPr lang="fr-CA" sz="2000" dirty="0">
                <a:solidFill>
                  <a:schemeClr val="bg1"/>
                </a:solidFill>
                <a:latin typeface="Cambria" panose="02040503050406030204" pitchFamily="18" charset="0"/>
              </a:rPr>
              <a:t> les membres en ligne sont tenu de payer 30 $ à titre de cotisation annuelle.</a:t>
            </a:r>
          </a:p>
          <a:p>
            <a:pPr algn="just"/>
            <a:r>
              <a:rPr lang="fr-CA" sz="2000" b="1" dirty="0">
                <a:solidFill>
                  <a:schemeClr val="bg1"/>
                </a:solidFill>
                <a:latin typeface="Cambria" panose="02040503050406030204" pitchFamily="18" charset="0"/>
              </a:rPr>
              <a:t>Ne crée pas une nouvelle classe ou un type de membre :</a:t>
            </a:r>
            <a:r>
              <a:rPr lang="fr-CA" sz="2000" dirty="0">
                <a:solidFill>
                  <a:schemeClr val="bg1"/>
                </a:solidFill>
                <a:latin typeface="Cambria" panose="02040503050406030204" pitchFamily="18" charset="0"/>
              </a:rPr>
              <a:t> les  membres en ligne sont des membres des Chevaliers de Colomb. Ils sont les membres non-initiés et ils ne font pas partie d’aucun Conseil local, mais ils ne sont pas des membres provisoires ou partiels.</a:t>
            </a:r>
          </a:p>
          <a:p>
            <a:pPr algn="just"/>
            <a:endParaRPr lang="fr-CA" sz="20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1006817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3D620-C147-4795-AF50-997B0EEF1BBB}"/>
              </a:ext>
            </a:extLst>
          </p:cNvPr>
          <p:cNvSpPr>
            <a:spLocks noGrp="1"/>
          </p:cNvSpPr>
          <p:nvPr>
            <p:ph type="title"/>
          </p:nvPr>
        </p:nvSpPr>
        <p:spPr>
          <a:xfrm>
            <a:off x="1141413" y="618518"/>
            <a:ext cx="9905998" cy="1037287"/>
          </a:xfrm>
        </p:spPr>
        <p:txBody>
          <a:bodyPr anchor="t">
            <a:normAutofit/>
          </a:bodyPr>
          <a:lstStyle/>
          <a:p>
            <a:r>
              <a:rPr lang="fr-CA" sz="4000" dirty="0">
                <a:solidFill>
                  <a:schemeClr val="bg2">
                    <a:lumMod val="75000"/>
                  </a:schemeClr>
                </a:solidFill>
                <a:effectLst>
                  <a:outerShdw blurRad="38100" dist="38100" dir="2700000" algn="tl">
                    <a:srgbClr val="000000">
                      <a:alpha val="43137"/>
                    </a:srgbClr>
                  </a:outerShdw>
                </a:effectLst>
              </a:rPr>
              <a:t>Avantages de l’adhésion en ligne </a:t>
            </a:r>
            <a:r>
              <a:rPr lang="fr-CA" dirty="0">
                <a:solidFill>
                  <a:schemeClr val="bg2">
                    <a:lumMod val="75000"/>
                  </a:schemeClr>
                </a:solidFill>
                <a:effectLst>
                  <a:outerShdw blurRad="38100" dist="38100" dir="2700000" algn="tl">
                    <a:srgbClr val="000000">
                      <a:alpha val="43137"/>
                    </a:srgbClr>
                  </a:outerShdw>
                </a:effectLst>
              </a:rPr>
              <a:t>(1 de 2)</a:t>
            </a:r>
            <a:br>
              <a:rPr lang="fr-CA" dirty="0">
                <a:solidFill>
                  <a:schemeClr val="bg2">
                    <a:lumMod val="75000"/>
                  </a:schemeClr>
                </a:solidFill>
                <a:effectLst>
                  <a:outerShdw blurRad="38100" dist="38100" dir="2700000" algn="tl">
                    <a:srgbClr val="000000">
                      <a:alpha val="43137"/>
                    </a:srgbClr>
                  </a:outerShdw>
                </a:effectLst>
              </a:rPr>
            </a:br>
            <a:r>
              <a:rPr lang="fr-CA" sz="2400" i="1" cap="none" dirty="0">
                <a:solidFill>
                  <a:schemeClr val="accent2">
                    <a:lumMod val="50000"/>
                  </a:schemeClr>
                </a:solidFill>
              </a:rPr>
              <a:t>Les membres qui rejoignent en ligne recevront les éléments suivants :</a:t>
            </a:r>
          </a:p>
        </p:txBody>
      </p:sp>
      <p:sp>
        <p:nvSpPr>
          <p:cNvPr id="3" name="Espace réservé du contenu 2">
            <a:extLst>
              <a:ext uri="{FF2B5EF4-FFF2-40B4-BE49-F238E27FC236}">
                <a16:creationId xmlns:a16="http://schemas.microsoft.com/office/drawing/2014/main" id="{F4ECFB83-D43B-4C14-B090-5999C49BBBA0}"/>
              </a:ext>
            </a:extLst>
          </p:cNvPr>
          <p:cNvSpPr>
            <a:spLocks noGrp="1"/>
          </p:cNvSpPr>
          <p:nvPr>
            <p:ph idx="1"/>
          </p:nvPr>
        </p:nvSpPr>
        <p:spPr>
          <a:xfrm>
            <a:off x="1079628" y="2001794"/>
            <a:ext cx="10325658" cy="4559644"/>
          </a:xfrm>
        </p:spPr>
        <p:txBody>
          <a:bodyPr>
            <a:noAutofit/>
          </a:bodyPr>
          <a:lstStyle/>
          <a:p>
            <a:r>
              <a:rPr lang="fr-CA" sz="2000" b="1" dirty="0">
                <a:solidFill>
                  <a:schemeClr val="bg1"/>
                </a:solidFill>
                <a:latin typeface="Cambria" panose="02040503050406030204" pitchFamily="18" charset="0"/>
              </a:rPr>
              <a:t>Trousse de bienvenue. </a:t>
            </a:r>
            <a:r>
              <a:rPr lang="fr-CA" sz="2000" dirty="0">
                <a:solidFill>
                  <a:schemeClr val="bg1"/>
                </a:solidFill>
                <a:latin typeface="Cambria" panose="02040503050406030204" pitchFamily="18" charset="0"/>
              </a:rPr>
              <a:t>Tous les nouveaux membres recevront une trousse de bienvenue (le contenu inclut la carte de membre, la revue Columbia, une lettre de bienvenue). </a:t>
            </a:r>
          </a:p>
          <a:p>
            <a:r>
              <a:rPr lang="fr-CA" sz="2000" b="1" dirty="0">
                <a:solidFill>
                  <a:schemeClr val="bg1"/>
                </a:solidFill>
                <a:latin typeface="Cambria" panose="02040503050406030204" pitchFamily="18" charset="0"/>
              </a:rPr>
              <a:t>Accès au portail d’adhésion en ligne. </a:t>
            </a:r>
            <a:r>
              <a:rPr lang="fr-CA" sz="2000" dirty="0">
                <a:solidFill>
                  <a:schemeClr val="bg1"/>
                </a:solidFill>
                <a:latin typeface="Cambria" panose="02040503050406030204" pitchFamily="18" charset="0"/>
              </a:rPr>
              <a:t>Tous recevront un accès complet au portail d’adhésion en ligne et tous les contenus sur la foi, ses valeurs, ses assurances et son contenu charitable, ainsi que les nouvelles du Conseil Suprême et des nouvelles des évènements reliés à l’adhésion.</a:t>
            </a:r>
          </a:p>
          <a:p>
            <a:r>
              <a:rPr lang="fr-CA" sz="2000" b="1" dirty="0">
                <a:solidFill>
                  <a:schemeClr val="bg1"/>
                </a:solidFill>
                <a:latin typeface="Cambria" panose="02040503050406030204" pitchFamily="18" charset="0"/>
              </a:rPr>
              <a:t>Communications aux membres. </a:t>
            </a:r>
            <a:r>
              <a:rPr lang="fr-CA" sz="2000" dirty="0">
                <a:solidFill>
                  <a:schemeClr val="bg1"/>
                </a:solidFill>
                <a:latin typeface="Cambria" panose="02040503050406030204" pitchFamily="18" charset="0"/>
              </a:rPr>
              <a:t>Les membres recevront des courriels hebdomadaires du Conseil Suprême sur divers sujets, y compris la formation de foi, l’évolution de politiques.</a:t>
            </a:r>
          </a:p>
          <a:p>
            <a:r>
              <a:rPr lang="fr-CA" sz="2000" b="1" dirty="0">
                <a:solidFill>
                  <a:schemeClr val="bg1"/>
                </a:solidFill>
                <a:latin typeface="Cambria" panose="02040503050406030204" pitchFamily="18" charset="0"/>
              </a:rPr>
              <a:t>Programmes et évènements. </a:t>
            </a:r>
            <a:r>
              <a:rPr lang="fr-CA" sz="2000" dirty="0">
                <a:solidFill>
                  <a:schemeClr val="bg1"/>
                </a:solidFill>
                <a:latin typeface="Cambria" panose="02040503050406030204" pitchFamily="18" charset="0"/>
              </a:rPr>
              <a:t>Les membres sont admissibles à participer aux activités de bienfaisance et à des évènement fraternels.</a:t>
            </a:r>
          </a:p>
        </p:txBody>
      </p:sp>
    </p:spTree>
    <p:extLst>
      <p:ext uri="{BB962C8B-B14F-4D97-AF65-F5344CB8AC3E}">
        <p14:creationId xmlns:p14="http://schemas.microsoft.com/office/powerpoint/2010/main" val="170587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3D620-C147-4795-AF50-997B0EEF1BBB}"/>
              </a:ext>
            </a:extLst>
          </p:cNvPr>
          <p:cNvSpPr>
            <a:spLocks noGrp="1"/>
          </p:cNvSpPr>
          <p:nvPr>
            <p:ph type="title"/>
          </p:nvPr>
        </p:nvSpPr>
        <p:spPr>
          <a:xfrm>
            <a:off x="1141413" y="618518"/>
            <a:ext cx="9905998" cy="1037287"/>
          </a:xfrm>
        </p:spPr>
        <p:txBody>
          <a:bodyPr anchor="t">
            <a:normAutofit/>
          </a:bodyPr>
          <a:lstStyle/>
          <a:p>
            <a:r>
              <a:rPr lang="fr-CA" sz="4000" dirty="0">
                <a:solidFill>
                  <a:schemeClr val="bg2">
                    <a:lumMod val="75000"/>
                  </a:schemeClr>
                </a:solidFill>
                <a:effectLst>
                  <a:outerShdw blurRad="38100" dist="38100" dir="2700000" algn="tl">
                    <a:srgbClr val="000000">
                      <a:alpha val="43137"/>
                    </a:srgbClr>
                  </a:outerShdw>
                </a:effectLst>
              </a:rPr>
              <a:t>Avantages de l’adhésion en ligne </a:t>
            </a:r>
            <a:r>
              <a:rPr lang="fr-CA" dirty="0">
                <a:solidFill>
                  <a:schemeClr val="bg2">
                    <a:lumMod val="75000"/>
                  </a:schemeClr>
                </a:solidFill>
                <a:effectLst>
                  <a:outerShdw blurRad="38100" dist="38100" dir="2700000" algn="tl">
                    <a:srgbClr val="000000">
                      <a:alpha val="43137"/>
                    </a:srgbClr>
                  </a:outerShdw>
                </a:effectLst>
              </a:rPr>
              <a:t>(2 de 2)</a:t>
            </a:r>
            <a:br>
              <a:rPr lang="fr-CA" dirty="0">
                <a:solidFill>
                  <a:schemeClr val="bg2">
                    <a:lumMod val="75000"/>
                  </a:schemeClr>
                </a:solidFill>
                <a:effectLst>
                  <a:outerShdw blurRad="38100" dist="38100" dir="2700000" algn="tl">
                    <a:srgbClr val="000000">
                      <a:alpha val="43137"/>
                    </a:srgbClr>
                  </a:outerShdw>
                </a:effectLst>
              </a:rPr>
            </a:br>
            <a:r>
              <a:rPr lang="fr-CA" sz="2400" i="1" cap="none" dirty="0">
                <a:solidFill>
                  <a:schemeClr val="accent2">
                    <a:lumMod val="50000"/>
                  </a:schemeClr>
                </a:solidFill>
              </a:rPr>
              <a:t>Les membres qui rejoignent en ligne recevront les éléments suivants :</a:t>
            </a:r>
          </a:p>
        </p:txBody>
      </p:sp>
      <p:sp>
        <p:nvSpPr>
          <p:cNvPr id="3" name="Espace réservé du contenu 2">
            <a:extLst>
              <a:ext uri="{FF2B5EF4-FFF2-40B4-BE49-F238E27FC236}">
                <a16:creationId xmlns:a16="http://schemas.microsoft.com/office/drawing/2014/main" id="{F4ECFB83-D43B-4C14-B090-5999C49BBBA0}"/>
              </a:ext>
            </a:extLst>
          </p:cNvPr>
          <p:cNvSpPr>
            <a:spLocks noGrp="1"/>
          </p:cNvSpPr>
          <p:nvPr>
            <p:ph idx="1"/>
          </p:nvPr>
        </p:nvSpPr>
        <p:spPr>
          <a:xfrm>
            <a:off x="1079628" y="2001794"/>
            <a:ext cx="10325658" cy="4559644"/>
          </a:xfrm>
        </p:spPr>
        <p:txBody>
          <a:bodyPr>
            <a:noAutofit/>
          </a:bodyPr>
          <a:lstStyle/>
          <a:p>
            <a:r>
              <a:rPr lang="fr-CA" sz="2000" b="1" dirty="0">
                <a:solidFill>
                  <a:schemeClr val="bg1"/>
                </a:solidFill>
                <a:latin typeface="Cambria" panose="02040503050406030204" pitchFamily="18" charset="0"/>
              </a:rPr>
              <a:t>Revue Columbia. </a:t>
            </a:r>
            <a:r>
              <a:rPr lang="fr-CA" sz="2000" dirty="0">
                <a:solidFill>
                  <a:schemeClr val="bg1"/>
                </a:solidFill>
                <a:latin typeface="Cambria" panose="02040503050406030204" pitchFamily="18" charset="0"/>
              </a:rPr>
              <a:t>Les membres recevront l’édition imprimée de notre magazine mensuel et publications produites tout au long de l’année.</a:t>
            </a:r>
          </a:p>
          <a:p>
            <a:r>
              <a:rPr lang="fr-CA" sz="2000" b="1" dirty="0">
                <a:solidFill>
                  <a:schemeClr val="bg1"/>
                </a:solidFill>
                <a:latin typeface="Cambria" panose="02040503050406030204" pitchFamily="18" charset="0"/>
              </a:rPr>
              <a:t>Assurances. </a:t>
            </a:r>
            <a:r>
              <a:rPr lang="fr-CA" sz="2000" dirty="0">
                <a:solidFill>
                  <a:schemeClr val="bg1"/>
                </a:solidFill>
                <a:latin typeface="Cambria" panose="02040503050406030204" pitchFamily="18" charset="0"/>
              </a:rPr>
              <a:t>Les membres, leur conjointe et leurs enfants à charge sont admissibles à l’achat de notre assurance-vie, de soins de longue durée, de revenu d’invalidité et aux produits de retraite.</a:t>
            </a:r>
          </a:p>
          <a:p>
            <a:r>
              <a:rPr lang="fr-CA" sz="2000" b="1" dirty="0">
                <a:solidFill>
                  <a:schemeClr val="bg1"/>
                </a:solidFill>
                <a:latin typeface="Cambria" panose="02040503050406030204" pitchFamily="18" charset="0"/>
              </a:rPr>
              <a:t>Couverture de décès accidentel- </a:t>
            </a:r>
            <a:r>
              <a:rPr lang="fr-CA" sz="2000" dirty="0">
                <a:solidFill>
                  <a:schemeClr val="bg1"/>
                </a:solidFill>
                <a:latin typeface="Cambria" panose="02040503050406030204" pitchFamily="18" charset="0"/>
              </a:rPr>
              <a:t>Les membres éligibles et leur conjointe seront automatiquement couverts sans frais pour une assurance en cas de décès accidentel. </a:t>
            </a:r>
          </a:p>
          <a:p>
            <a:r>
              <a:rPr lang="fr-CA" sz="2000" b="1" dirty="0">
                <a:solidFill>
                  <a:schemeClr val="bg1"/>
                </a:solidFill>
                <a:latin typeface="Cambria" panose="02040503050406030204" pitchFamily="18" charset="0"/>
              </a:rPr>
              <a:t>Revue financière annuelle - </a:t>
            </a:r>
            <a:r>
              <a:rPr lang="fr-CA" sz="2000" dirty="0">
                <a:solidFill>
                  <a:schemeClr val="bg1"/>
                </a:solidFill>
                <a:latin typeface="Cambria" panose="02040503050406030204" pitchFamily="18" charset="0"/>
              </a:rPr>
              <a:t>Les membres ont droit à un examen annuel par l’un de nos agents de terrain.</a:t>
            </a:r>
            <a:endParaRPr lang="fr-CA" sz="2000" b="1" dirty="0">
              <a:solidFill>
                <a:schemeClr val="bg1"/>
              </a:solidFill>
              <a:latin typeface="Cambria" panose="02040503050406030204" pitchFamily="18" charset="0"/>
            </a:endParaRPr>
          </a:p>
          <a:p>
            <a:pPr algn="just"/>
            <a:endParaRPr lang="fr-CA" sz="20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2257108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725542B-ED82-4227-845E-88412E3C5A20}"/>
              </a:ext>
            </a:extLst>
          </p:cNvPr>
          <p:cNvSpPr>
            <a:spLocks noGrp="1"/>
          </p:cNvSpPr>
          <p:nvPr>
            <p:ph type="title"/>
          </p:nvPr>
        </p:nvSpPr>
        <p:spPr/>
        <p:txBody>
          <a:bodyPr>
            <a:normAutofit/>
          </a:bodyPr>
          <a:lstStyle/>
          <a:p>
            <a:pPr algn="ctr"/>
            <a:r>
              <a:rPr lang="fr-CA" sz="4400" dirty="0">
                <a:effectLst>
                  <a:outerShdw blurRad="38100" dist="38100" dir="2700000" algn="tl">
                    <a:srgbClr val="000000">
                      <a:alpha val="43137"/>
                    </a:srgbClr>
                  </a:outerShdw>
                </a:effectLst>
              </a:rPr>
              <a:t>Adhésion en ligne</a:t>
            </a:r>
          </a:p>
        </p:txBody>
      </p:sp>
      <p:sp>
        <p:nvSpPr>
          <p:cNvPr id="7" name="Espace réservé du texte 6">
            <a:extLst>
              <a:ext uri="{FF2B5EF4-FFF2-40B4-BE49-F238E27FC236}">
                <a16:creationId xmlns:a16="http://schemas.microsoft.com/office/drawing/2014/main" id="{BDE7AFBC-C1E4-4F32-A0E3-75017FDEFD87}"/>
              </a:ext>
            </a:extLst>
          </p:cNvPr>
          <p:cNvSpPr>
            <a:spLocks noGrp="1"/>
          </p:cNvSpPr>
          <p:nvPr>
            <p:ph type="body" idx="1"/>
          </p:nvPr>
        </p:nvSpPr>
        <p:spPr/>
        <p:txBody>
          <a:bodyPr>
            <a:normAutofit/>
          </a:bodyPr>
          <a:lstStyle/>
          <a:p>
            <a:pPr algn="ctr"/>
            <a:r>
              <a:rPr lang="fr-CA" sz="3200" b="1" cap="none" dirty="0">
                <a:solidFill>
                  <a:schemeClr val="bg1"/>
                </a:solidFill>
                <a:latin typeface="Cambria" panose="02040503050406030204" pitchFamily="18" charset="0"/>
              </a:rPr>
              <a:t>www.kofc.org/joinus</a:t>
            </a:r>
          </a:p>
        </p:txBody>
      </p:sp>
    </p:spTree>
    <p:extLst>
      <p:ext uri="{BB962C8B-B14F-4D97-AF65-F5344CB8AC3E}">
        <p14:creationId xmlns:p14="http://schemas.microsoft.com/office/powerpoint/2010/main" val="3080232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KofC eMembership">
            <a:hlinkClick r:id="rId2"/>
            <a:extLst>
              <a:ext uri="{FF2B5EF4-FFF2-40B4-BE49-F238E27FC236}">
                <a16:creationId xmlns:a16="http://schemas.microsoft.com/office/drawing/2014/main" id="{599152EF-F211-49D1-BDF3-2565B2D62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2295188"/>
            <a:ext cx="31337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Jesus — crucifix — Knights of Columbus">
            <a:extLst>
              <a:ext uri="{FF2B5EF4-FFF2-40B4-BE49-F238E27FC236}">
                <a16:creationId xmlns:a16="http://schemas.microsoft.com/office/drawing/2014/main" id="{E5360544-2C3C-40B4-B9FA-46FA571A91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88713"/>
            <a:ext cx="15240000" cy="3905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ppy family — Knights of Columbus — protect">
            <a:extLst>
              <a:ext uri="{FF2B5EF4-FFF2-40B4-BE49-F238E27FC236}">
                <a16:creationId xmlns:a16="http://schemas.microsoft.com/office/drawing/2014/main" id="{E78C8E11-DBA0-4887-893C-975A51BB6C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363" y="-11288713"/>
            <a:ext cx="15240000" cy="3905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oats for Kids —Knights of Columbus">
            <a:extLst>
              <a:ext uri="{FF2B5EF4-FFF2-40B4-BE49-F238E27FC236}">
                <a16:creationId xmlns:a16="http://schemas.microsoft.com/office/drawing/2014/main" id="{76B2EC99-B3D8-4326-8AEB-8008A1E7CD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6725" y="-11288713"/>
            <a:ext cx="15240000" cy="3905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rch for Life — Knights of Columbus">
            <a:extLst>
              <a:ext uri="{FF2B5EF4-FFF2-40B4-BE49-F238E27FC236}">
                <a16:creationId xmlns:a16="http://schemas.microsoft.com/office/drawing/2014/main" id="{E4564AF4-B1DF-4192-8AE7-C4EF6AA785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5088" y="-11288713"/>
            <a:ext cx="15240000" cy="3905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estimonial — College —Knights of Columbus">
            <a:extLst>
              <a:ext uri="{FF2B5EF4-FFF2-40B4-BE49-F238E27FC236}">
                <a16:creationId xmlns:a16="http://schemas.microsoft.com/office/drawing/2014/main" id="{2359FE41-C513-418A-ACAC-3A2F2A7B52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2295188"/>
            <a:ext cx="7315200" cy="3743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a:extLst>
              <a:ext uri="{FF2B5EF4-FFF2-40B4-BE49-F238E27FC236}">
                <a16:creationId xmlns:a16="http://schemas.microsoft.com/office/drawing/2014/main" id="{3B5C6454-FA61-4F93-B937-3F3170C59279}"/>
              </a:ext>
            </a:extLst>
          </p:cNvPr>
          <p:cNvSpPr>
            <a:spLocks noChangeArrowheads="1"/>
          </p:cNvSpPr>
          <p:nvPr/>
        </p:nvSpPr>
        <p:spPr bwMode="auto">
          <a:xfrm flipV="1">
            <a:off x="0" y="-2700964"/>
            <a:ext cx="6248908"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1B93DF"/>
                </a:solidFill>
                <a:effectLst/>
                <a:latin typeface="Arial" panose="020B0604020202020204" pitchFamily="34" charset="0"/>
                <a:hlinkClick r:id="rId9"/>
              </a:rPr>
              <a:t>  </a:t>
            </a:r>
            <a:r>
              <a:rPr kumimoji="0" lang="fr-FR" altLang="fr-FR" sz="5100" b="0" i="0" u="none" strike="noStrike" cap="none" normalizeH="0" baseline="0">
                <a:ln>
                  <a:noFill/>
                </a:ln>
                <a:solidFill>
                  <a:srgbClr val="1B93DF"/>
                </a:solidFill>
                <a:effectLst/>
                <a:latin typeface="Arial" panose="020B0604020202020204" pitchFamily="34" charset="0"/>
              </a:rPr>
              <a:t> </a:t>
            </a:r>
            <a:r>
              <a:rPr kumimoji="0" lang="fr-FR" altLang="fr-FR" sz="1800" b="0" i="0" u="none" strike="noStrike" cap="none" normalizeH="0" baseline="0">
                <a:ln>
                  <a:noFill/>
                </a:ln>
                <a:solidFill>
                  <a:srgbClr val="1B93DF"/>
                </a:solidFill>
                <a:effectLst/>
                <a:latin typeface="Arial" panose="020B0604020202020204" pitchFamily="34"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t" latinLnBrk="0" hangingPunct="0">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Arial" panose="020B0604020202020204" pitchFamily="34" charset="0"/>
                <a:hlinkClick r:id="rId10"/>
              </a:rPr>
              <a:t>MENU</a:t>
            </a:r>
            <a:endParaRPr kumimoji="0" lang="fr-FR" altLang="fr-FR" sz="1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1B93DF"/>
                </a:solidFill>
                <a:effectLst/>
                <a:latin typeface="Arial" panose="020B0604020202020204" pitchFamily="34" charset="0"/>
              </a:rPr>
              <a:t>  </a:t>
            </a:r>
            <a:r>
              <a:rPr kumimoji="0" lang="fr-FR" altLang="fr-FR" sz="24600" b="0" i="0" u="none" strike="noStrike" cap="none" normalizeH="0" baseline="0">
                <a:ln>
                  <a:noFill/>
                </a:ln>
                <a:solidFill>
                  <a:srgbClr val="1B93DF"/>
                </a:solidFill>
                <a:effectLst/>
                <a:latin typeface="Arial" panose="020B0604020202020204" pitchFamily="34" charset="0"/>
              </a:rPr>
              <a:t> </a:t>
            </a:r>
            <a:r>
              <a:rPr kumimoji="0" lang="fr-FR" altLang="fr-FR" sz="1800" b="0" i="0" u="none" strike="noStrike" cap="none" normalizeH="0" baseline="0">
                <a:ln>
                  <a:noFill/>
                </a:ln>
                <a:solidFill>
                  <a:srgbClr val="1B93DF"/>
                </a:solidFill>
                <a:effectLst/>
                <a:latin typeface="Arial" panose="020B0604020202020204" pitchFamily="34" charset="0"/>
              </a:rPr>
              <a:t>                                                                                                                                                                                                                                               </a:t>
            </a:r>
          </a:p>
        </p:txBody>
      </p:sp>
      <p:pic>
        <p:nvPicPr>
          <p:cNvPr id="1036" name="Picture 12" descr="KofC eMembership">
            <a:hlinkClick r:id="rId9"/>
            <a:extLst>
              <a:ext uri="{FF2B5EF4-FFF2-40B4-BE49-F238E27FC236}">
                <a16:creationId xmlns:a16="http://schemas.microsoft.com/office/drawing/2014/main" id="{8CC7A6D0-6573-48B8-BEE5-1D445CEB1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95" y="646118"/>
            <a:ext cx="1606165" cy="41496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Lead With Faith">
            <a:extLst>
              <a:ext uri="{FF2B5EF4-FFF2-40B4-BE49-F238E27FC236}">
                <a16:creationId xmlns:a16="http://schemas.microsoft.com/office/drawing/2014/main" id="{D11F38D7-A2AB-4775-BB8A-E97155AB3BF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8410" y="1081321"/>
            <a:ext cx="7155180" cy="183351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7CCDABDB-4996-47D4-AACF-8D0E469D2F84}"/>
              </a:ext>
            </a:extLst>
          </p:cNvPr>
          <p:cNvPicPr>
            <a:picLocks noChangeAspect="1"/>
          </p:cNvPicPr>
          <p:nvPr/>
        </p:nvPicPr>
        <p:blipFill>
          <a:blip r:embed="rId12"/>
          <a:stretch>
            <a:fillRect/>
          </a:stretch>
        </p:blipFill>
        <p:spPr>
          <a:xfrm>
            <a:off x="10399395" y="503872"/>
            <a:ext cx="628650" cy="752475"/>
          </a:xfrm>
          <a:prstGeom prst="rect">
            <a:avLst/>
          </a:prstGeom>
        </p:spPr>
      </p:pic>
      <p:pic>
        <p:nvPicPr>
          <p:cNvPr id="8" name="Image 7">
            <a:extLst>
              <a:ext uri="{FF2B5EF4-FFF2-40B4-BE49-F238E27FC236}">
                <a16:creationId xmlns:a16="http://schemas.microsoft.com/office/drawing/2014/main" id="{CBFEB461-9C4B-49CA-BA98-59D549AD14F8}"/>
              </a:ext>
            </a:extLst>
          </p:cNvPr>
          <p:cNvPicPr>
            <a:picLocks noChangeAspect="1"/>
          </p:cNvPicPr>
          <p:nvPr/>
        </p:nvPicPr>
        <p:blipFill>
          <a:blip r:embed="rId13"/>
          <a:stretch>
            <a:fillRect/>
          </a:stretch>
        </p:blipFill>
        <p:spPr>
          <a:xfrm>
            <a:off x="3708370" y="2914650"/>
            <a:ext cx="4775259" cy="2435542"/>
          </a:xfrm>
          <a:prstGeom prst="rect">
            <a:avLst/>
          </a:prstGeom>
        </p:spPr>
      </p:pic>
      <p:sp>
        <p:nvSpPr>
          <p:cNvPr id="10" name="ZoneTexte 9">
            <a:extLst>
              <a:ext uri="{FF2B5EF4-FFF2-40B4-BE49-F238E27FC236}">
                <a16:creationId xmlns:a16="http://schemas.microsoft.com/office/drawing/2014/main" id="{9063AC88-736B-4E08-AA4E-3D7615C8E41B}"/>
              </a:ext>
            </a:extLst>
          </p:cNvPr>
          <p:cNvSpPr txBox="1"/>
          <p:nvPr/>
        </p:nvSpPr>
        <p:spPr>
          <a:xfrm>
            <a:off x="1303020" y="5520690"/>
            <a:ext cx="9841230" cy="923330"/>
          </a:xfrm>
          <a:prstGeom prst="rect">
            <a:avLst/>
          </a:prstGeom>
          <a:pattFill prst="pct5">
            <a:fgClr>
              <a:srgbClr val="002060"/>
            </a:fgClr>
            <a:bgClr>
              <a:srgbClr val="002060"/>
            </a:bgClr>
          </a:pattFill>
        </p:spPr>
        <p:txBody>
          <a:bodyPr wrap="square" rtlCol="0">
            <a:spAutoFit/>
          </a:bodyPr>
          <a:lstStyle/>
          <a:p>
            <a:pPr algn="ctr"/>
            <a:r>
              <a:rPr lang="fr-CA" b="1" u="sng" dirty="0">
                <a:latin typeface="+mj-lt"/>
              </a:rPr>
              <a:t>Note importante :</a:t>
            </a:r>
          </a:p>
          <a:p>
            <a:pPr algn="ctr"/>
            <a:r>
              <a:rPr lang="fr-CA" b="1" dirty="0">
                <a:latin typeface="+mj-lt"/>
              </a:rPr>
              <a:t>Le portail d’adhésion en ligne </a:t>
            </a:r>
            <a:r>
              <a:rPr lang="fr-CA" b="1" dirty="0">
                <a:latin typeface="+mj-lt"/>
                <a:hlinkClick r:id="rId14"/>
              </a:rPr>
              <a:t>www.kofc.org/joinus</a:t>
            </a:r>
            <a:r>
              <a:rPr lang="fr-CA" b="1" dirty="0">
                <a:latin typeface="+mj-lt"/>
              </a:rPr>
              <a:t> n’est pour l’instant disponible qu’en anglais             mais nous vous informerons dès que la version française sera mise en ligne.</a:t>
            </a:r>
            <a:endParaRPr lang="fr-CA" b="1" dirty="0">
              <a:solidFill>
                <a:schemeClr val="accent4">
                  <a:lumMod val="50000"/>
                </a:schemeClr>
              </a:solidFill>
              <a:latin typeface="+mj-lt"/>
            </a:endParaRPr>
          </a:p>
        </p:txBody>
      </p:sp>
    </p:spTree>
    <p:extLst>
      <p:ext uri="{BB962C8B-B14F-4D97-AF65-F5344CB8AC3E}">
        <p14:creationId xmlns:p14="http://schemas.microsoft.com/office/powerpoint/2010/main" val="4267668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725542B-ED82-4227-845E-88412E3C5A20}"/>
              </a:ext>
            </a:extLst>
          </p:cNvPr>
          <p:cNvSpPr>
            <a:spLocks noGrp="1"/>
          </p:cNvSpPr>
          <p:nvPr>
            <p:ph type="title"/>
          </p:nvPr>
        </p:nvSpPr>
        <p:spPr/>
        <p:txBody>
          <a:bodyPr>
            <a:normAutofit/>
          </a:bodyPr>
          <a:lstStyle/>
          <a:p>
            <a:pPr algn="ctr"/>
            <a:r>
              <a:rPr lang="fr-CA" sz="4400" dirty="0">
                <a:effectLst>
                  <a:outerShdw blurRad="38100" dist="38100" dir="2700000" algn="tl">
                    <a:srgbClr val="000000">
                      <a:alpha val="43137"/>
                    </a:srgbClr>
                  </a:outerShdw>
                </a:effectLst>
              </a:rPr>
              <a:t>Adhésion en ligne</a:t>
            </a:r>
          </a:p>
        </p:txBody>
      </p:sp>
      <p:sp>
        <p:nvSpPr>
          <p:cNvPr id="7" name="Espace réservé du texte 6">
            <a:extLst>
              <a:ext uri="{FF2B5EF4-FFF2-40B4-BE49-F238E27FC236}">
                <a16:creationId xmlns:a16="http://schemas.microsoft.com/office/drawing/2014/main" id="{BDE7AFBC-C1E4-4F32-A0E3-75017FDEFD87}"/>
              </a:ext>
            </a:extLst>
          </p:cNvPr>
          <p:cNvSpPr>
            <a:spLocks noGrp="1"/>
          </p:cNvSpPr>
          <p:nvPr>
            <p:ph type="body" idx="1"/>
          </p:nvPr>
        </p:nvSpPr>
        <p:spPr/>
        <p:txBody>
          <a:bodyPr>
            <a:normAutofit/>
          </a:bodyPr>
          <a:lstStyle/>
          <a:p>
            <a:pPr algn="ctr"/>
            <a:r>
              <a:rPr lang="fr-CA" sz="2800" b="1" cap="none" dirty="0">
                <a:solidFill>
                  <a:schemeClr val="bg1"/>
                </a:solidFill>
                <a:latin typeface="Cambria" panose="02040503050406030204" pitchFamily="18" charset="0"/>
              </a:rPr>
              <a:t>Questions et réponses</a:t>
            </a:r>
          </a:p>
        </p:txBody>
      </p:sp>
    </p:spTree>
    <p:extLst>
      <p:ext uri="{BB962C8B-B14F-4D97-AF65-F5344CB8AC3E}">
        <p14:creationId xmlns:p14="http://schemas.microsoft.com/office/powerpoint/2010/main" val="3395761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3D620-C147-4795-AF50-997B0EEF1BBB}"/>
              </a:ext>
            </a:extLst>
          </p:cNvPr>
          <p:cNvSpPr>
            <a:spLocks noGrp="1"/>
          </p:cNvSpPr>
          <p:nvPr>
            <p:ph type="title"/>
          </p:nvPr>
        </p:nvSpPr>
        <p:spPr>
          <a:xfrm>
            <a:off x="1141413" y="618518"/>
            <a:ext cx="9905998" cy="1037287"/>
          </a:xfrm>
        </p:spPr>
        <p:txBody>
          <a:bodyPr anchor="t">
            <a:normAutofit/>
          </a:bodyPr>
          <a:lstStyle/>
          <a:p>
            <a:r>
              <a:rPr lang="fr-CA" sz="4000" dirty="0">
                <a:solidFill>
                  <a:schemeClr val="bg2">
                    <a:lumMod val="75000"/>
                  </a:schemeClr>
                </a:solidFill>
                <a:effectLst>
                  <a:outerShdw blurRad="38100" dist="38100" dir="2700000" algn="tl">
                    <a:srgbClr val="000000">
                      <a:alpha val="43137"/>
                    </a:srgbClr>
                  </a:outerShdw>
                </a:effectLst>
              </a:rPr>
              <a:t>Questions et réponses </a:t>
            </a:r>
            <a:r>
              <a:rPr lang="fr-CA" dirty="0">
                <a:solidFill>
                  <a:schemeClr val="bg2">
                    <a:lumMod val="75000"/>
                  </a:schemeClr>
                </a:solidFill>
                <a:effectLst>
                  <a:outerShdw blurRad="38100" dist="38100" dir="2700000" algn="tl">
                    <a:srgbClr val="000000">
                      <a:alpha val="43137"/>
                    </a:srgbClr>
                  </a:outerShdw>
                </a:effectLst>
              </a:rPr>
              <a:t>(1 de 5)</a:t>
            </a:r>
            <a:endParaRPr lang="fr-CA" sz="2400" b="1" i="1" cap="none" dirty="0">
              <a:solidFill>
                <a:schemeClr val="accent2">
                  <a:lumMod val="50000"/>
                </a:schemeClr>
              </a:solidFill>
            </a:endParaRPr>
          </a:p>
        </p:txBody>
      </p:sp>
      <p:sp>
        <p:nvSpPr>
          <p:cNvPr id="3" name="Espace réservé du contenu 2">
            <a:extLst>
              <a:ext uri="{FF2B5EF4-FFF2-40B4-BE49-F238E27FC236}">
                <a16:creationId xmlns:a16="http://schemas.microsoft.com/office/drawing/2014/main" id="{F4ECFB83-D43B-4C14-B090-5999C49BBBA0}"/>
              </a:ext>
            </a:extLst>
          </p:cNvPr>
          <p:cNvSpPr>
            <a:spLocks noGrp="1"/>
          </p:cNvSpPr>
          <p:nvPr>
            <p:ph idx="1"/>
          </p:nvPr>
        </p:nvSpPr>
        <p:spPr>
          <a:xfrm>
            <a:off x="1113918" y="1521734"/>
            <a:ext cx="10412156" cy="4559644"/>
          </a:xfrm>
        </p:spPr>
        <p:txBody>
          <a:bodyPr>
            <a:noAutofit/>
          </a:bodyPr>
          <a:lstStyle/>
          <a:p>
            <a:r>
              <a:rPr lang="fr-CA" sz="2000" b="1" i="1" dirty="0">
                <a:solidFill>
                  <a:schemeClr val="accent2">
                    <a:lumMod val="50000"/>
                  </a:schemeClr>
                </a:solidFill>
              </a:rPr>
              <a:t>Que vont faire ces membres ?</a:t>
            </a:r>
            <a:endParaRPr lang="fr-CA" sz="2000" b="1" dirty="0">
              <a:solidFill>
                <a:schemeClr val="bg1"/>
              </a:solidFill>
              <a:latin typeface="Cambria" panose="02040503050406030204" pitchFamily="18" charset="0"/>
            </a:endParaRPr>
          </a:p>
          <a:p>
            <a:pPr lvl="1"/>
            <a:r>
              <a:rPr lang="fr-CA" b="1" dirty="0">
                <a:solidFill>
                  <a:schemeClr val="bg1"/>
                </a:solidFill>
                <a:latin typeface="Cambria" panose="02040503050406030204" pitchFamily="18" charset="0"/>
              </a:rPr>
              <a:t>Après l’inscription,</a:t>
            </a:r>
            <a:r>
              <a:rPr lang="fr-CA" dirty="0">
                <a:solidFill>
                  <a:schemeClr val="bg1"/>
                </a:solidFill>
                <a:latin typeface="Cambria" panose="02040503050406030204" pitchFamily="18" charset="0"/>
              </a:rPr>
              <a:t> les hommes qui se joignent au module de commande en ligne auront accès au portail d’adhésion et ils commenceront à recevoir une communication électronique régulière du Conseil Suprême. Alors qu’ils recevront certains autres avantages, l’expérience numérique formera « le noyau de leur expérience » de Chevaliers de Colomb</a:t>
            </a:r>
            <a:r>
              <a:rPr lang="fr-CA" sz="1600" dirty="0">
                <a:solidFill>
                  <a:schemeClr val="bg1"/>
                </a:solidFill>
                <a:latin typeface="Cambria" panose="02040503050406030204" pitchFamily="18" charset="0"/>
              </a:rPr>
              <a:t>. </a:t>
            </a:r>
          </a:p>
          <a:p>
            <a:pPr lvl="1">
              <a:lnSpc>
                <a:spcPct val="100000"/>
              </a:lnSpc>
            </a:pPr>
            <a:r>
              <a:rPr lang="fr-CA" dirty="0">
                <a:solidFill>
                  <a:schemeClr val="bg1"/>
                </a:solidFill>
                <a:latin typeface="Cambria" panose="02040503050406030204" pitchFamily="18" charset="0"/>
              </a:rPr>
              <a:t>Les contenus diffusés aux membres s’articuleront autour des quatre thèmes suivants: </a:t>
            </a:r>
          </a:p>
          <a:p>
            <a:pPr lvl="2">
              <a:lnSpc>
                <a:spcPct val="100000"/>
              </a:lnSpc>
            </a:pPr>
            <a:r>
              <a:rPr lang="fr-CA" dirty="0">
                <a:solidFill>
                  <a:schemeClr val="bg1"/>
                </a:solidFill>
                <a:latin typeface="Cambria" panose="02040503050406030204" pitchFamily="18" charset="0"/>
              </a:rPr>
              <a:t>Leadership avec la foi, protection de la famille, service aux autres et la défense de vos valeurs.</a:t>
            </a:r>
          </a:p>
          <a:p>
            <a:pPr lvl="2">
              <a:lnSpc>
                <a:spcPct val="100000"/>
              </a:lnSpc>
            </a:pPr>
            <a:r>
              <a:rPr lang="fr-CA" dirty="0">
                <a:solidFill>
                  <a:schemeClr val="bg1"/>
                </a:solidFill>
                <a:latin typeface="Cambria" panose="02040503050406030204" pitchFamily="18" charset="0"/>
              </a:rPr>
              <a:t>A travers ces  thèmes, ces hommes ne se développeront pas seulement en tant qu’individus, mais s’acclimateront au bon travail et à la riche histoire des Chevaliers de Colomb, renforçant ainsi leur affinité avec les C de C, à ses façons de faire et à leur mise en scène pour leur adhésion active à la vie colombienne.</a:t>
            </a:r>
            <a:endParaRPr lang="fr-CA" sz="1800" dirty="0">
              <a:solidFill>
                <a:schemeClr val="bg1"/>
              </a:solidFill>
              <a:latin typeface="Cambria" panose="02040503050406030204" pitchFamily="18" charset="0"/>
            </a:endParaRPr>
          </a:p>
          <a:p>
            <a:endParaRPr lang="fr-CA" sz="2000" dirty="0">
              <a:solidFill>
                <a:schemeClr val="bg1"/>
              </a:solidFill>
              <a:latin typeface="Cambria" panose="02040503050406030204" pitchFamily="18" charset="0"/>
            </a:endParaRPr>
          </a:p>
          <a:p>
            <a:endParaRPr lang="fr-CA" sz="20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74007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3D620-C147-4795-AF50-997B0EEF1BBB}"/>
              </a:ext>
            </a:extLst>
          </p:cNvPr>
          <p:cNvSpPr>
            <a:spLocks noGrp="1"/>
          </p:cNvSpPr>
          <p:nvPr>
            <p:ph type="title"/>
          </p:nvPr>
        </p:nvSpPr>
        <p:spPr>
          <a:xfrm>
            <a:off x="1141413" y="618518"/>
            <a:ext cx="9905998" cy="1037287"/>
          </a:xfrm>
        </p:spPr>
        <p:txBody>
          <a:bodyPr anchor="t">
            <a:normAutofit/>
          </a:bodyPr>
          <a:lstStyle/>
          <a:p>
            <a:pPr algn="ctr"/>
            <a:r>
              <a:rPr lang="fr-CA" sz="4000" dirty="0">
                <a:solidFill>
                  <a:schemeClr val="bg2">
                    <a:lumMod val="75000"/>
                  </a:schemeClr>
                </a:solidFill>
                <a:effectLst>
                  <a:outerShdw blurRad="38100" dist="38100" dir="2700000" algn="tl">
                    <a:srgbClr val="000000">
                      <a:alpha val="43137"/>
                    </a:srgbClr>
                  </a:outerShdw>
                </a:effectLst>
              </a:rPr>
              <a:t>Questions et réponses </a:t>
            </a:r>
            <a:r>
              <a:rPr lang="fr-CA" dirty="0">
                <a:solidFill>
                  <a:schemeClr val="bg2">
                    <a:lumMod val="75000"/>
                  </a:schemeClr>
                </a:solidFill>
                <a:effectLst>
                  <a:outerShdw blurRad="38100" dist="38100" dir="2700000" algn="tl">
                    <a:srgbClr val="000000">
                      <a:alpha val="43137"/>
                    </a:srgbClr>
                  </a:outerShdw>
                </a:effectLst>
              </a:rPr>
              <a:t>(2 de 5)</a:t>
            </a:r>
            <a:br>
              <a:rPr lang="fr-CA" dirty="0">
                <a:solidFill>
                  <a:schemeClr val="bg2">
                    <a:lumMod val="75000"/>
                  </a:schemeClr>
                </a:solidFill>
                <a:effectLst>
                  <a:outerShdw blurRad="38100" dist="38100" dir="2700000" algn="tl">
                    <a:srgbClr val="000000">
                      <a:alpha val="43137"/>
                    </a:srgbClr>
                  </a:outerShdw>
                </a:effectLst>
              </a:rPr>
            </a:br>
            <a:endParaRPr lang="fr-CA" sz="2400" b="1" i="1" cap="none" dirty="0">
              <a:solidFill>
                <a:schemeClr val="accent2">
                  <a:lumMod val="50000"/>
                </a:schemeClr>
              </a:solidFill>
            </a:endParaRPr>
          </a:p>
        </p:txBody>
      </p:sp>
      <p:sp>
        <p:nvSpPr>
          <p:cNvPr id="3" name="Espace réservé du contenu 2">
            <a:extLst>
              <a:ext uri="{FF2B5EF4-FFF2-40B4-BE49-F238E27FC236}">
                <a16:creationId xmlns:a16="http://schemas.microsoft.com/office/drawing/2014/main" id="{F4ECFB83-D43B-4C14-B090-5999C49BBBA0}"/>
              </a:ext>
            </a:extLst>
          </p:cNvPr>
          <p:cNvSpPr>
            <a:spLocks noGrp="1"/>
          </p:cNvSpPr>
          <p:nvPr>
            <p:ph idx="1"/>
          </p:nvPr>
        </p:nvSpPr>
        <p:spPr>
          <a:xfrm>
            <a:off x="1076847" y="1561584"/>
            <a:ext cx="10325658" cy="4559644"/>
          </a:xfrm>
        </p:spPr>
        <p:txBody>
          <a:bodyPr>
            <a:noAutofit/>
          </a:bodyPr>
          <a:lstStyle/>
          <a:p>
            <a:r>
              <a:rPr lang="fr-CA" sz="2000" b="1" i="1" dirty="0">
                <a:solidFill>
                  <a:schemeClr val="accent2">
                    <a:lumMod val="50000"/>
                  </a:schemeClr>
                </a:solidFill>
              </a:rPr>
              <a:t>Que vont faire ces membres ?</a:t>
            </a:r>
            <a:endParaRPr lang="fr-CA" sz="2000" dirty="0">
              <a:solidFill>
                <a:schemeClr val="bg1"/>
              </a:solidFill>
              <a:latin typeface="Cambria" panose="02040503050406030204" pitchFamily="18" charset="0"/>
            </a:endParaRPr>
          </a:p>
          <a:p>
            <a:pPr lvl="1"/>
            <a:r>
              <a:rPr lang="fr-CA" dirty="0">
                <a:solidFill>
                  <a:schemeClr val="bg1"/>
                </a:solidFill>
                <a:latin typeface="Cambria" panose="02040503050406030204" pitchFamily="18" charset="0"/>
              </a:rPr>
              <a:t>Ils recevront également des mises à jour régulières du Conseil Suprême, ainsi que des nouvelles  et des informations d’évènements de leur Conseil d’État.  </a:t>
            </a:r>
          </a:p>
          <a:p>
            <a:pPr lvl="1"/>
            <a:r>
              <a:rPr lang="fr-CA" dirty="0">
                <a:solidFill>
                  <a:schemeClr val="bg1"/>
                </a:solidFill>
                <a:latin typeface="Cambria" panose="02040503050406030204" pitchFamily="18" charset="0"/>
              </a:rPr>
              <a:t>Quand un membre de la Division d’État trouve un Conseil local qu’il aime, il peut approfondir son implication dans les Chevaliers de Colomb en convertissant son adhésion de sa division d’État vers ce Conseil local et y passer ses degrés</a:t>
            </a:r>
            <a:r>
              <a:rPr lang="fr-CA" sz="1800" dirty="0">
                <a:solidFill>
                  <a:schemeClr val="bg1"/>
                </a:solidFill>
                <a:latin typeface="Cambria" panose="02040503050406030204" pitchFamily="18" charset="0"/>
              </a:rPr>
              <a:t>.  </a:t>
            </a:r>
          </a:p>
          <a:p>
            <a:pPr lvl="1"/>
            <a:r>
              <a:rPr lang="fr-CA" b="1" dirty="0">
                <a:solidFill>
                  <a:schemeClr val="bg1"/>
                </a:solidFill>
                <a:latin typeface="Cambria" panose="02040503050406030204" pitchFamily="18" charset="0"/>
              </a:rPr>
              <a:t>Puisque ces membres n’auront pas passé leur premier degré, ce cérémonial</a:t>
            </a:r>
            <a:r>
              <a:rPr lang="fr-CA" dirty="0">
                <a:solidFill>
                  <a:schemeClr val="bg1"/>
                </a:solidFill>
                <a:latin typeface="Cambria" panose="02040503050406030204" pitchFamily="18" charset="0"/>
              </a:rPr>
              <a:t> </a:t>
            </a:r>
            <a:r>
              <a:rPr lang="fr-CA" b="1" dirty="0">
                <a:solidFill>
                  <a:schemeClr val="bg1"/>
                </a:solidFill>
                <a:latin typeface="Cambria" panose="02040503050406030204" pitchFamily="18" charset="0"/>
              </a:rPr>
              <a:t>doit faire partie de leur transition vers un conseil local.</a:t>
            </a:r>
          </a:p>
        </p:txBody>
      </p:sp>
    </p:spTree>
    <p:extLst>
      <p:ext uri="{BB962C8B-B14F-4D97-AF65-F5344CB8AC3E}">
        <p14:creationId xmlns:p14="http://schemas.microsoft.com/office/powerpoint/2010/main" val="1176433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3D620-C147-4795-AF50-997B0EEF1BBB}"/>
              </a:ext>
            </a:extLst>
          </p:cNvPr>
          <p:cNvSpPr>
            <a:spLocks noGrp="1"/>
          </p:cNvSpPr>
          <p:nvPr>
            <p:ph type="title"/>
          </p:nvPr>
        </p:nvSpPr>
        <p:spPr>
          <a:xfrm>
            <a:off x="1141413" y="618518"/>
            <a:ext cx="9905998" cy="1037287"/>
          </a:xfrm>
        </p:spPr>
        <p:txBody>
          <a:bodyPr anchor="t">
            <a:normAutofit/>
          </a:bodyPr>
          <a:lstStyle/>
          <a:p>
            <a:pPr algn="ctr"/>
            <a:r>
              <a:rPr lang="fr-CA" sz="4000" dirty="0">
                <a:solidFill>
                  <a:schemeClr val="bg2">
                    <a:lumMod val="75000"/>
                  </a:schemeClr>
                </a:solidFill>
                <a:effectLst>
                  <a:outerShdw blurRad="38100" dist="38100" dir="2700000" algn="tl">
                    <a:srgbClr val="000000">
                      <a:alpha val="43137"/>
                    </a:srgbClr>
                  </a:outerShdw>
                </a:effectLst>
              </a:rPr>
              <a:t>Questions et réponses </a:t>
            </a:r>
            <a:r>
              <a:rPr lang="fr-CA" dirty="0">
                <a:solidFill>
                  <a:schemeClr val="bg2">
                    <a:lumMod val="75000"/>
                  </a:schemeClr>
                </a:solidFill>
                <a:effectLst>
                  <a:outerShdw blurRad="38100" dist="38100" dir="2700000" algn="tl">
                    <a:srgbClr val="000000">
                      <a:alpha val="43137"/>
                    </a:srgbClr>
                  </a:outerShdw>
                </a:effectLst>
              </a:rPr>
              <a:t>(3 de 5)</a:t>
            </a:r>
            <a:br>
              <a:rPr lang="fr-CA" dirty="0">
                <a:solidFill>
                  <a:schemeClr val="bg2">
                    <a:lumMod val="75000"/>
                  </a:schemeClr>
                </a:solidFill>
                <a:effectLst>
                  <a:outerShdw blurRad="38100" dist="38100" dir="2700000" algn="tl">
                    <a:srgbClr val="000000">
                      <a:alpha val="43137"/>
                    </a:srgbClr>
                  </a:outerShdw>
                </a:effectLst>
              </a:rPr>
            </a:br>
            <a:endParaRPr lang="fr-CA" sz="2400" b="1" i="1" cap="none" dirty="0">
              <a:solidFill>
                <a:schemeClr val="accent2">
                  <a:lumMod val="50000"/>
                </a:schemeClr>
              </a:solidFill>
            </a:endParaRPr>
          </a:p>
        </p:txBody>
      </p:sp>
      <p:sp>
        <p:nvSpPr>
          <p:cNvPr id="3" name="Espace réservé du contenu 2">
            <a:extLst>
              <a:ext uri="{FF2B5EF4-FFF2-40B4-BE49-F238E27FC236}">
                <a16:creationId xmlns:a16="http://schemas.microsoft.com/office/drawing/2014/main" id="{F4ECFB83-D43B-4C14-B090-5999C49BBBA0}"/>
              </a:ext>
            </a:extLst>
          </p:cNvPr>
          <p:cNvSpPr>
            <a:spLocks noGrp="1"/>
          </p:cNvSpPr>
          <p:nvPr>
            <p:ph idx="1"/>
          </p:nvPr>
        </p:nvSpPr>
        <p:spPr>
          <a:xfrm>
            <a:off x="1129055" y="1544592"/>
            <a:ext cx="10325658" cy="4880921"/>
          </a:xfrm>
        </p:spPr>
        <p:txBody>
          <a:bodyPr>
            <a:noAutofit/>
          </a:bodyPr>
          <a:lstStyle/>
          <a:p>
            <a:r>
              <a:rPr lang="fr-CA" sz="2000" b="1" i="1" dirty="0">
                <a:solidFill>
                  <a:schemeClr val="accent2">
                    <a:lumMod val="50000"/>
                  </a:schemeClr>
                </a:solidFill>
                <a:latin typeface="+mj-lt"/>
                <a:ea typeface="+mj-ea"/>
                <a:cs typeface="+mj-cs"/>
              </a:rPr>
              <a:t>Ces membres appartiennent-ils à un Conseil ?</a:t>
            </a:r>
          </a:p>
          <a:p>
            <a:pPr lvl="1"/>
            <a:r>
              <a:rPr lang="fr-CA" dirty="0">
                <a:solidFill>
                  <a:schemeClr val="bg1"/>
                </a:solidFill>
                <a:latin typeface="Cambria" panose="02040503050406030204" pitchFamily="18" charset="0"/>
              </a:rPr>
              <a:t>Non! Ils appartiennent à des divisions étatiques. Chaque juridiction aura une division d’État, qui abritera tous les membres en ligne de cette juridiction.</a:t>
            </a:r>
          </a:p>
          <a:p>
            <a:r>
              <a:rPr lang="fr-CA" sz="2000" b="1" i="1" dirty="0">
                <a:solidFill>
                  <a:schemeClr val="accent2">
                    <a:lumMod val="50000"/>
                  </a:schemeClr>
                </a:solidFill>
                <a:latin typeface="+mj-lt"/>
                <a:ea typeface="+mj-ea"/>
                <a:cs typeface="+mj-cs"/>
              </a:rPr>
              <a:t>Comment ces membres diffèrent-ils des membres des conseils locaux?</a:t>
            </a:r>
          </a:p>
          <a:p>
            <a:pPr lvl="1"/>
            <a:r>
              <a:rPr lang="fr-CA" dirty="0">
                <a:solidFill>
                  <a:schemeClr val="bg1"/>
                </a:solidFill>
                <a:latin typeface="Cambria" panose="02040503050406030204" pitchFamily="18" charset="0"/>
              </a:rPr>
              <a:t>Bien qu’ils n’aient pas encore passé leur 1</a:t>
            </a:r>
            <a:r>
              <a:rPr lang="fr-CA" baseline="30000" dirty="0">
                <a:solidFill>
                  <a:schemeClr val="bg1"/>
                </a:solidFill>
                <a:latin typeface="Cambria" panose="02040503050406030204" pitchFamily="18" charset="0"/>
              </a:rPr>
              <a:t>er</a:t>
            </a:r>
            <a:r>
              <a:rPr lang="fr-CA" dirty="0">
                <a:solidFill>
                  <a:schemeClr val="bg1"/>
                </a:solidFill>
                <a:latin typeface="Cambria" panose="02040503050406030204" pitchFamily="18" charset="0"/>
              </a:rPr>
              <a:t> degré, ils sont membres des Chevaliers de Colomb et ont accès aux avantages et bénéfices fraternels mentionnés précédemment.</a:t>
            </a:r>
          </a:p>
          <a:p>
            <a:pPr lvl="1"/>
            <a:r>
              <a:rPr lang="fr-CA" dirty="0">
                <a:solidFill>
                  <a:schemeClr val="bg1"/>
                </a:solidFill>
                <a:latin typeface="Cambria" panose="02040503050406030204" pitchFamily="18" charset="0"/>
              </a:rPr>
              <a:t>Ils ne sont pas une « classe » ou un « type » différent de membres, mais comme ils ne sont pas encore initiés et pas encore membres d’un  Conseil local, ils en sont à la première étape de leur voyage dans la chevalerie.</a:t>
            </a:r>
          </a:p>
          <a:p>
            <a:r>
              <a:rPr lang="fr-CA" sz="2000" b="1" i="1" dirty="0">
                <a:solidFill>
                  <a:schemeClr val="accent2">
                    <a:lumMod val="50000"/>
                  </a:schemeClr>
                </a:solidFill>
                <a:latin typeface="+mj-lt"/>
                <a:ea typeface="+mj-ea"/>
                <a:cs typeface="+mj-cs"/>
              </a:rPr>
              <a:t>Ces membres se joignent-ils aux conseils locaux?</a:t>
            </a:r>
          </a:p>
          <a:p>
            <a:pPr lvl="1"/>
            <a:r>
              <a:rPr lang="fr-CA" dirty="0">
                <a:solidFill>
                  <a:schemeClr val="bg1"/>
                </a:solidFill>
                <a:latin typeface="Cambria" panose="02040503050406030204" pitchFamily="18" charset="0"/>
              </a:rPr>
              <a:t>Oui. Les membres de la Division d’État qui ont adhérés en ligne peuvent transiter vers l’adhésion à un Conseil local, tout comme les membres locaux le font aujourd’hui.</a:t>
            </a:r>
          </a:p>
          <a:p>
            <a:pPr lvl="1"/>
            <a:endParaRPr lang="fr-CA" sz="1600" b="1" i="1" dirty="0">
              <a:solidFill>
                <a:schemeClr val="accent2">
                  <a:lumMod val="50000"/>
                </a:schemeClr>
              </a:solidFill>
              <a:latin typeface="+mj-lt"/>
              <a:ea typeface="+mj-ea"/>
              <a:cs typeface="+mj-cs"/>
            </a:endParaRPr>
          </a:p>
          <a:p>
            <a:pPr lvl="1"/>
            <a:endParaRPr lang="fr-CA" dirty="0">
              <a:solidFill>
                <a:schemeClr val="bg1"/>
              </a:solidFill>
              <a:latin typeface="Cambria" panose="02040503050406030204" pitchFamily="18" charset="0"/>
            </a:endParaRPr>
          </a:p>
          <a:p>
            <a:pPr lvl="1"/>
            <a:endParaRPr lang="fr-CA" dirty="0">
              <a:solidFill>
                <a:schemeClr val="bg1"/>
              </a:solidFill>
              <a:latin typeface="Cambria" panose="02040503050406030204" pitchFamily="18" charset="0"/>
            </a:endParaRPr>
          </a:p>
          <a:p>
            <a:endParaRPr lang="fr-CA" dirty="0">
              <a:solidFill>
                <a:schemeClr val="bg1"/>
              </a:solidFill>
              <a:latin typeface="Cambria" panose="02040503050406030204" pitchFamily="18" charset="0"/>
            </a:endParaRPr>
          </a:p>
        </p:txBody>
      </p:sp>
    </p:spTree>
    <p:extLst>
      <p:ext uri="{BB962C8B-B14F-4D97-AF65-F5344CB8AC3E}">
        <p14:creationId xmlns:p14="http://schemas.microsoft.com/office/powerpoint/2010/main" val="1503756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3D620-C147-4795-AF50-997B0EEF1BBB}"/>
              </a:ext>
            </a:extLst>
          </p:cNvPr>
          <p:cNvSpPr>
            <a:spLocks noGrp="1"/>
          </p:cNvSpPr>
          <p:nvPr>
            <p:ph type="title"/>
          </p:nvPr>
        </p:nvSpPr>
        <p:spPr>
          <a:xfrm>
            <a:off x="1141413" y="618518"/>
            <a:ext cx="9905998" cy="1037287"/>
          </a:xfrm>
        </p:spPr>
        <p:txBody>
          <a:bodyPr anchor="t">
            <a:normAutofit/>
          </a:bodyPr>
          <a:lstStyle/>
          <a:p>
            <a:pPr algn="ctr"/>
            <a:r>
              <a:rPr lang="fr-CA" sz="4000" dirty="0">
                <a:solidFill>
                  <a:schemeClr val="bg2">
                    <a:lumMod val="75000"/>
                  </a:schemeClr>
                </a:solidFill>
                <a:effectLst>
                  <a:outerShdw blurRad="38100" dist="38100" dir="2700000" algn="tl">
                    <a:srgbClr val="000000">
                      <a:alpha val="43137"/>
                    </a:srgbClr>
                  </a:outerShdw>
                </a:effectLst>
              </a:rPr>
              <a:t>Questions et réponses </a:t>
            </a:r>
            <a:r>
              <a:rPr lang="fr-CA" dirty="0">
                <a:solidFill>
                  <a:schemeClr val="bg2">
                    <a:lumMod val="75000"/>
                  </a:schemeClr>
                </a:solidFill>
                <a:effectLst>
                  <a:outerShdw blurRad="38100" dist="38100" dir="2700000" algn="tl">
                    <a:srgbClr val="000000">
                      <a:alpha val="43137"/>
                    </a:srgbClr>
                  </a:outerShdw>
                </a:effectLst>
              </a:rPr>
              <a:t>(4 de 5)</a:t>
            </a:r>
            <a:br>
              <a:rPr lang="fr-CA" dirty="0">
                <a:solidFill>
                  <a:schemeClr val="bg2">
                    <a:lumMod val="75000"/>
                  </a:schemeClr>
                </a:solidFill>
                <a:effectLst>
                  <a:outerShdw blurRad="38100" dist="38100" dir="2700000" algn="tl">
                    <a:srgbClr val="000000">
                      <a:alpha val="43137"/>
                    </a:srgbClr>
                  </a:outerShdw>
                </a:effectLst>
              </a:rPr>
            </a:br>
            <a:endParaRPr lang="fr-CA" sz="2400" b="1" i="1" cap="none" dirty="0">
              <a:solidFill>
                <a:schemeClr val="accent2">
                  <a:lumMod val="50000"/>
                </a:schemeClr>
              </a:solidFill>
            </a:endParaRPr>
          </a:p>
        </p:txBody>
      </p:sp>
      <p:sp>
        <p:nvSpPr>
          <p:cNvPr id="3" name="Espace réservé du contenu 2">
            <a:extLst>
              <a:ext uri="{FF2B5EF4-FFF2-40B4-BE49-F238E27FC236}">
                <a16:creationId xmlns:a16="http://schemas.microsoft.com/office/drawing/2014/main" id="{F4ECFB83-D43B-4C14-B090-5999C49BBBA0}"/>
              </a:ext>
            </a:extLst>
          </p:cNvPr>
          <p:cNvSpPr>
            <a:spLocks noGrp="1"/>
          </p:cNvSpPr>
          <p:nvPr>
            <p:ph idx="1"/>
          </p:nvPr>
        </p:nvSpPr>
        <p:spPr>
          <a:xfrm>
            <a:off x="1129055" y="1544592"/>
            <a:ext cx="10325658" cy="4880921"/>
          </a:xfrm>
        </p:spPr>
        <p:txBody>
          <a:bodyPr>
            <a:noAutofit/>
          </a:bodyPr>
          <a:lstStyle/>
          <a:p>
            <a:r>
              <a:rPr lang="fr-CA" sz="2000" b="1" i="1" dirty="0">
                <a:solidFill>
                  <a:schemeClr val="accent2">
                    <a:lumMod val="50000"/>
                  </a:schemeClr>
                </a:solidFill>
                <a:latin typeface="+mj-lt"/>
                <a:ea typeface="+mj-ea"/>
                <a:cs typeface="+mj-cs"/>
              </a:rPr>
              <a:t>Comment les conseils Connaîtront-ils nouveaux membres potentiels ?</a:t>
            </a:r>
          </a:p>
          <a:p>
            <a:pPr lvl="1">
              <a:lnSpc>
                <a:spcPct val="100000"/>
              </a:lnSpc>
            </a:pPr>
            <a:r>
              <a:rPr lang="fr-CA" dirty="0">
                <a:solidFill>
                  <a:schemeClr val="bg1"/>
                </a:solidFill>
                <a:latin typeface="Cambria" panose="02040503050406030204" pitchFamily="18" charset="0"/>
              </a:rPr>
              <a:t>Pendant le processus de demande d’adhésion en ligne, les candidats devront fournir le nom de leur paroisse. Il peuvent aussi indiquer s’ils aimeraient se joindre à un Conseil local en indiquant le numéro de leur Conseil préféré, s’ils le connaissent. Ces deux outils génèreront des rapports et des courriels pour faciliter la transition vers l’adhésion à un conseil local.</a:t>
            </a:r>
          </a:p>
          <a:p>
            <a:r>
              <a:rPr lang="fr-CA" sz="2000" b="1" i="1" dirty="0">
                <a:solidFill>
                  <a:schemeClr val="accent2">
                    <a:lumMod val="50000"/>
                  </a:schemeClr>
                </a:solidFill>
                <a:latin typeface="+mj-lt"/>
                <a:ea typeface="+mj-ea"/>
                <a:cs typeface="+mj-cs"/>
              </a:rPr>
              <a:t>Comment un conseil admettra t-il un membre qui s’est joint en ligne à son Conseil ?</a:t>
            </a:r>
          </a:p>
          <a:p>
            <a:pPr lvl="1">
              <a:lnSpc>
                <a:spcPct val="100000"/>
              </a:lnSpc>
            </a:pPr>
            <a:r>
              <a:rPr lang="fr-CA" dirty="0">
                <a:solidFill>
                  <a:schemeClr val="bg1"/>
                </a:solidFill>
                <a:latin typeface="Cambria" panose="02040503050406030204" pitchFamily="18" charset="0"/>
              </a:rPr>
              <a:t>Une transition sera entamée </a:t>
            </a:r>
            <a:r>
              <a:rPr lang="fr-CA" b="1" dirty="0">
                <a:solidFill>
                  <a:schemeClr val="bg1"/>
                </a:solidFill>
                <a:latin typeface="Cambria" panose="02040503050406030204" pitchFamily="18" charset="0"/>
              </a:rPr>
              <a:t>par le Secrétaire-Financier </a:t>
            </a:r>
            <a:r>
              <a:rPr lang="fr-CA" dirty="0">
                <a:solidFill>
                  <a:schemeClr val="bg1"/>
                </a:solidFill>
                <a:latin typeface="Cambria" panose="02040503050406030204" pitchFamily="18" charset="0"/>
              </a:rPr>
              <a:t>du Conseil local. Il complète une </a:t>
            </a:r>
            <a:r>
              <a:rPr lang="fr-CA" b="1" dirty="0">
                <a:solidFill>
                  <a:schemeClr val="bg1"/>
                </a:solidFill>
                <a:latin typeface="Cambria" panose="02040503050406030204" pitchFamily="18" charset="0"/>
              </a:rPr>
              <a:t>formule 100-F en cochant « Transfert </a:t>
            </a:r>
            <a:r>
              <a:rPr lang="fr-CA" dirty="0">
                <a:solidFill>
                  <a:schemeClr val="bg1"/>
                </a:solidFill>
                <a:latin typeface="Cambria" panose="02040503050406030204" pitchFamily="18" charset="0"/>
              </a:rPr>
              <a:t>» après le 1er degré et en le faisant parvenir au Conseil Suprême. </a:t>
            </a:r>
          </a:p>
          <a:p>
            <a:pPr lvl="1">
              <a:lnSpc>
                <a:spcPct val="100000"/>
              </a:lnSpc>
            </a:pPr>
            <a:r>
              <a:rPr lang="fr-CA" dirty="0">
                <a:solidFill>
                  <a:schemeClr val="bg1"/>
                </a:solidFill>
                <a:latin typeface="Cambria" panose="02040503050406030204" pitchFamily="18" charset="0"/>
              </a:rPr>
              <a:t>Après la transition vers le Conseil local, le membre conservera son accès en ligne, mais cessera de payer ses cotisations en ligne, il payera plutôt sa cotisation au Conseil local qui recevra le rajustement des cotisations de ce membre pour l’année en cours.</a:t>
            </a:r>
            <a:r>
              <a:rPr lang="fr-CA" dirty="0"/>
              <a:t>.</a:t>
            </a:r>
          </a:p>
          <a:p>
            <a:endParaRPr lang="fr-CA" dirty="0">
              <a:solidFill>
                <a:schemeClr val="bg1"/>
              </a:solidFill>
              <a:latin typeface="Cambria" panose="02040503050406030204" pitchFamily="18" charset="0"/>
            </a:endParaRPr>
          </a:p>
        </p:txBody>
      </p:sp>
    </p:spTree>
    <p:extLst>
      <p:ext uri="{BB962C8B-B14F-4D97-AF65-F5344CB8AC3E}">
        <p14:creationId xmlns:p14="http://schemas.microsoft.com/office/powerpoint/2010/main" val="604495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8AFF450-C6EF-4336-955B-74E2F17EB6AD}"/>
              </a:ext>
            </a:extLst>
          </p:cNvPr>
          <p:cNvSpPr>
            <a:spLocks noGrp="1"/>
          </p:cNvSpPr>
          <p:nvPr>
            <p:ph type="title"/>
          </p:nvPr>
        </p:nvSpPr>
        <p:spPr>
          <a:xfrm>
            <a:off x="6336031" y="951547"/>
            <a:ext cx="5242560" cy="4954905"/>
          </a:xfrm>
        </p:spPr>
        <p:txBody>
          <a:bodyPr anchor="ctr">
            <a:normAutofit fontScale="90000"/>
          </a:bodyPr>
          <a:lstStyle/>
          <a:p>
            <a:pPr algn="ctr"/>
            <a:r>
              <a:rPr lang="fr-CA" sz="3600" b="1" cap="none" dirty="0">
                <a:effectLst>
                  <a:outerShdw blurRad="38100" dist="38100" dir="2700000" algn="tl">
                    <a:srgbClr val="000000">
                      <a:alpha val="43137"/>
                    </a:srgbClr>
                  </a:outerShdw>
                </a:effectLst>
              </a:rPr>
              <a:t>L’adhésion en ligne </a:t>
            </a:r>
            <a:r>
              <a:rPr lang="fr-CA" sz="3600" b="1" cap="none" dirty="0">
                <a:solidFill>
                  <a:schemeClr val="bg1"/>
                </a:solidFill>
                <a:effectLst>
                  <a:outerShdw blurRad="38100" dist="38100" dir="2700000" algn="tl">
                    <a:srgbClr val="000000">
                      <a:alpha val="43137"/>
                    </a:srgbClr>
                  </a:outerShdw>
                </a:effectLst>
              </a:rPr>
              <a:t>est un geste individuel et réfléchi, posé par un homme catholique désireux </a:t>
            </a:r>
            <a:br>
              <a:rPr lang="fr-CA" sz="3600" b="1" cap="none" dirty="0">
                <a:solidFill>
                  <a:schemeClr val="bg1"/>
                </a:solidFill>
                <a:effectLst>
                  <a:outerShdw blurRad="38100" dist="38100" dir="2700000" algn="tl">
                    <a:srgbClr val="000000">
                      <a:alpha val="43137"/>
                    </a:srgbClr>
                  </a:outerShdw>
                </a:effectLst>
              </a:rPr>
            </a:br>
            <a:r>
              <a:rPr lang="fr-CA" sz="3600" b="1" cap="none" dirty="0">
                <a:solidFill>
                  <a:schemeClr val="bg1"/>
                </a:solidFill>
                <a:effectLst>
                  <a:outerShdw blurRad="38100" dist="38100" dir="2700000" algn="tl">
                    <a:srgbClr val="000000">
                      <a:alpha val="43137"/>
                    </a:srgbClr>
                  </a:outerShdw>
                </a:effectLst>
              </a:rPr>
              <a:t>de se joindre à l’Ordre des Chevaliers de Colomb</a:t>
            </a:r>
            <a:r>
              <a:rPr lang="fr-CA" b="1" cap="none" dirty="0">
                <a:solidFill>
                  <a:schemeClr val="bg1"/>
                </a:solidFill>
                <a:effectLst>
                  <a:outerShdw blurRad="38100" dist="38100" dir="2700000" algn="tl">
                    <a:srgbClr val="000000">
                      <a:alpha val="43137"/>
                    </a:srgbClr>
                  </a:outerShdw>
                </a:effectLst>
              </a:rPr>
              <a:t>.</a:t>
            </a:r>
            <a:br>
              <a:rPr lang="fr-CA" b="1" cap="none" dirty="0">
                <a:effectLst>
                  <a:outerShdw blurRad="38100" dist="38100" dir="2700000" algn="tl">
                    <a:srgbClr val="000000">
                      <a:alpha val="43137"/>
                    </a:srgbClr>
                  </a:outerShdw>
                </a:effectLst>
              </a:rPr>
            </a:br>
            <a:br>
              <a:rPr lang="fr-CA" b="1" cap="none" dirty="0">
                <a:effectLst>
                  <a:outerShdw blurRad="38100" dist="38100" dir="2700000" algn="tl">
                    <a:srgbClr val="000000">
                      <a:alpha val="43137"/>
                    </a:srgbClr>
                  </a:outerShdw>
                </a:effectLst>
              </a:rPr>
            </a:br>
            <a:r>
              <a:rPr lang="fr-CA" sz="4000" b="1" i="1" cap="none" spc="300" dirty="0">
                <a:effectLst>
                  <a:outerShdw blurRad="38100" dist="38100" dir="2700000" algn="tl">
                    <a:srgbClr val="000000">
                      <a:alpha val="43137"/>
                    </a:srgbClr>
                  </a:outerShdw>
                </a:effectLst>
                <a:latin typeface="Cambria" panose="02040503050406030204" pitchFamily="18" charset="0"/>
              </a:rPr>
              <a:t>C’est lui qui initie sa propre démarche d’adhésion.</a:t>
            </a:r>
            <a:endParaRPr lang="fr-CA" b="1" i="1" cap="none" spc="300" dirty="0">
              <a:effectLst>
                <a:outerShdw blurRad="38100" dist="38100" dir="2700000" algn="tl">
                  <a:srgbClr val="000000">
                    <a:alpha val="43137"/>
                  </a:srgbClr>
                </a:outerShdw>
              </a:effectLst>
              <a:latin typeface="Cambria" panose="02040503050406030204" pitchFamily="18" charset="0"/>
            </a:endParaRPr>
          </a:p>
        </p:txBody>
      </p:sp>
      <p:pic>
        <p:nvPicPr>
          <p:cNvPr id="6" name="Espace réservé pour une image  5" descr="Une image contenant personne, extérieur, homme&#10;&#10;Description générée avec un niveau de confiance très élevé">
            <a:extLst>
              <a:ext uri="{FF2B5EF4-FFF2-40B4-BE49-F238E27FC236}">
                <a16:creationId xmlns:a16="http://schemas.microsoft.com/office/drawing/2014/main" id="{46F6D6F1-287B-4F18-91C9-7053C05FEBBA}"/>
              </a:ext>
            </a:extLst>
          </p:cNvPr>
          <p:cNvPicPr>
            <a:picLocks noGrp="1" noChangeAspect="1"/>
          </p:cNvPicPr>
          <p:nvPr>
            <p:ph idx="1"/>
          </p:nvPr>
        </p:nvPicPr>
        <p:blipFill>
          <a:blip r:embed="rId2"/>
          <a:stretch>
            <a:fillRect/>
          </a:stretch>
        </p:blipFill>
        <p:spPr>
          <a:xfrm>
            <a:off x="1269585" y="879554"/>
            <a:ext cx="4602420" cy="5098891"/>
          </a:xfrm>
          <a:prstGeom prst="rect">
            <a:avLst/>
          </a:prstGeom>
          <a:ln>
            <a:noFill/>
          </a:ln>
          <a:effectLst>
            <a:softEdge rad="112500"/>
          </a:effectLst>
        </p:spPr>
      </p:pic>
      <p:cxnSp>
        <p:nvCxnSpPr>
          <p:cNvPr id="10" name="Connecteur droit 9">
            <a:extLst>
              <a:ext uri="{FF2B5EF4-FFF2-40B4-BE49-F238E27FC236}">
                <a16:creationId xmlns:a16="http://schemas.microsoft.com/office/drawing/2014/main" id="{78A6A223-7FDD-461A-807B-4CBC6F63BED0}"/>
              </a:ext>
            </a:extLst>
          </p:cNvPr>
          <p:cNvCxnSpPr/>
          <p:nvPr/>
        </p:nvCxnSpPr>
        <p:spPr>
          <a:xfrm>
            <a:off x="6595110" y="3989070"/>
            <a:ext cx="4263390"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33540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3D620-C147-4795-AF50-997B0EEF1BBB}"/>
              </a:ext>
            </a:extLst>
          </p:cNvPr>
          <p:cNvSpPr>
            <a:spLocks noGrp="1"/>
          </p:cNvSpPr>
          <p:nvPr>
            <p:ph type="title"/>
          </p:nvPr>
        </p:nvSpPr>
        <p:spPr>
          <a:xfrm>
            <a:off x="1141413" y="618518"/>
            <a:ext cx="9905998" cy="1037287"/>
          </a:xfrm>
        </p:spPr>
        <p:txBody>
          <a:bodyPr anchor="t">
            <a:normAutofit/>
          </a:bodyPr>
          <a:lstStyle/>
          <a:p>
            <a:pPr algn="ctr"/>
            <a:r>
              <a:rPr lang="fr-CA" sz="4000" dirty="0">
                <a:solidFill>
                  <a:schemeClr val="bg2">
                    <a:lumMod val="75000"/>
                  </a:schemeClr>
                </a:solidFill>
                <a:effectLst>
                  <a:outerShdw blurRad="38100" dist="38100" dir="2700000" algn="tl">
                    <a:srgbClr val="000000">
                      <a:alpha val="43137"/>
                    </a:srgbClr>
                  </a:outerShdw>
                </a:effectLst>
              </a:rPr>
              <a:t>Questions et réponses </a:t>
            </a:r>
            <a:r>
              <a:rPr lang="fr-CA" dirty="0">
                <a:solidFill>
                  <a:schemeClr val="bg2">
                    <a:lumMod val="75000"/>
                  </a:schemeClr>
                </a:solidFill>
                <a:effectLst>
                  <a:outerShdw blurRad="38100" dist="38100" dir="2700000" algn="tl">
                    <a:srgbClr val="000000">
                      <a:alpha val="43137"/>
                    </a:srgbClr>
                  </a:outerShdw>
                </a:effectLst>
              </a:rPr>
              <a:t>(5 de 5)</a:t>
            </a:r>
            <a:br>
              <a:rPr lang="fr-CA" dirty="0">
                <a:solidFill>
                  <a:schemeClr val="bg2">
                    <a:lumMod val="75000"/>
                  </a:schemeClr>
                </a:solidFill>
                <a:effectLst>
                  <a:outerShdw blurRad="38100" dist="38100" dir="2700000" algn="tl">
                    <a:srgbClr val="000000">
                      <a:alpha val="43137"/>
                    </a:srgbClr>
                  </a:outerShdw>
                </a:effectLst>
              </a:rPr>
            </a:br>
            <a:endParaRPr lang="fr-CA" sz="2400" b="1" i="1" cap="none" dirty="0">
              <a:solidFill>
                <a:schemeClr val="accent2">
                  <a:lumMod val="50000"/>
                </a:schemeClr>
              </a:solidFill>
            </a:endParaRPr>
          </a:p>
        </p:txBody>
      </p:sp>
      <p:sp>
        <p:nvSpPr>
          <p:cNvPr id="3" name="Espace réservé du contenu 2">
            <a:extLst>
              <a:ext uri="{FF2B5EF4-FFF2-40B4-BE49-F238E27FC236}">
                <a16:creationId xmlns:a16="http://schemas.microsoft.com/office/drawing/2014/main" id="{F4ECFB83-D43B-4C14-B090-5999C49BBBA0}"/>
              </a:ext>
            </a:extLst>
          </p:cNvPr>
          <p:cNvSpPr>
            <a:spLocks noGrp="1"/>
          </p:cNvSpPr>
          <p:nvPr>
            <p:ph idx="1"/>
          </p:nvPr>
        </p:nvSpPr>
        <p:spPr>
          <a:xfrm>
            <a:off x="1129055" y="1544592"/>
            <a:ext cx="10325658" cy="4880921"/>
          </a:xfrm>
        </p:spPr>
        <p:txBody>
          <a:bodyPr>
            <a:noAutofit/>
          </a:bodyPr>
          <a:lstStyle/>
          <a:p>
            <a:r>
              <a:rPr lang="fr-CA" sz="2000" b="1" i="1" dirty="0">
                <a:solidFill>
                  <a:schemeClr val="accent2">
                    <a:lumMod val="50000"/>
                  </a:schemeClr>
                </a:solidFill>
                <a:latin typeface="+mj-lt"/>
                <a:ea typeface="+mj-ea"/>
                <a:cs typeface="+mj-cs"/>
              </a:rPr>
              <a:t>Comment saurons-nous que les membres potentiels en ligne sont éligibles à l’adhésion?</a:t>
            </a:r>
          </a:p>
          <a:p>
            <a:pPr lvl="1">
              <a:lnSpc>
                <a:spcPct val="100000"/>
              </a:lnSpc>
            </a:pPr>
            <a:r>
              <a:rPr lang="fr-CA" dirty="0">
                <a:solidFill>
                  <a:schemeClr val="bg1"/>
                </a:solidFill>
                <a:latin typeface="Cambria" panose="02040503050406030204" pitchFamily="18" charset="0"/>
              </a:rPr>
              <a:t>Lorsqu’un membre éventuel commence le processus de demande d’adhésion en ligne, la 1ère étape est de déclarer qu’il est: a) un homme catholique baptisé, b) âgé de 18 ans ou plus et c) un catholique pratiquant.</a:t>
            </a:r>
          </a:p>
          <a:p>
            <a:pPr lvl="1">
              <a:lnSpc>
                <a:spcPct val="100000"/>
              </a:lnSpc>
            </a:pPr>
            <a:r>
              <a:rPr lang="fr-CA" dirty="0">
                <a:solidFill>
                  <a:schemeClr val="bg1"/>
                </a:solidFill>
                <a:latin typeface="Cambria" panose="02040503050406030204" pitchFamily="18" charset="0"/>
              </a:rPr>
              <a:t>Une fois qu’ils ont vérifiés ces cases, et qu’ils acceptent de se conformer aux lois et aux règles des Chevaliers de Colomb, ils cliquent</a:t>
            </a:r>
            <a:r>
              <a:rPr lang="fr-CA" i="1" dirty="0">
                <a:solidFill>
                  <a:schemeClr val="bg1"/>
                </a:solidFill>
                <a:latin typeface="Cambria" panose="02040503050406030204" pitchFamily="18" charset="0"/>
              </a:rPr>
              <a:t> « procédez à l’adhésion et passez à la page suivante ».</a:t>
            </a:r>
            <a:r>
              <a:rPr lang="fr-CA" dirty="0">
                <a:solidFill>
                  <a:schemeClr val="bg1"/>
                </a:solidFill>
                <a:latin typeface="Cambria" panose="02040503050406030204" pitchFamily="18" charset="0"/>
              </a:rPr>
              <a:t> </a:t>
            </a:r>
          </a:p>
          <a:p>
            <a:pPr lvl="1">
              <a:lnSpc>
                <a:spcPct val="100000"/>
              </a:lnSpc>
            </a:pPr>
            <a:r>
              <a:rPr lang="fr-CA" dirty="0">
                <a:solidFill>
                  <a:schemeClr val="bg1"/>
                </a:solidFill>
                <a:latin typeface="Cambria" panose="02040503050406030204" pitchFamily="18" charset="0"/>
              </a:rPr>
              <a:t>Ils ne peuvent pas continuer si l’une de ces cases n’a pas été cochée. En outre, avant qu’ils n’atteignent le bouton </a:t>
            </a:r>
            <a:r>
              <a:rPr lang="fr-CA" i="1" dirty="0">
                <a:solidFill>
                  <a:schemeClr val="bg1"/>
                </a:solidFill>
                <a:latin typeface="Cambria" panose="02040503050406030204" pitchFamily="18" charset="0"/>
              </a:rPr>
              <a:t>« continuer à joindre », </a:t>
            </a:r>
            <a:r>
              <a:rPr lang="fr-CA" dirty="0">
                <a:solidFill>
                  <a:schemeClr val="bg1"/>
                </a:solidFill>
                <a:latin typeface="Cambria" panose="02040503050406030204" pitchFamily="18" charset="0"/>
              </a:rPr>
              <a:t>ils avec le message suivant: </a:t>
            </a:r>
            <a:r>
              <a:rPr lang="fr-CA" i="1" dirty="0">
                <a:solidFill>
                  <a:schemeClr val="bg1"/>
                </a:solidFill>
                <a:latin typeface="Cambria" panose="02040503050406030204" pitchFamily="18" charset="0"/>
              </a:rPr>
              <a:t>« l’omission de répondre honnêtement à l’une de ces déclarations, ou l’omission de rester un catholique pratique en union avec le Saint-Siège, rend caduque votre adhésion aux Chevaliers de Colomb ».</a:t>
            </a:r>
          </a:p>
          <a:p>
            <a:pPr lvl="1">
              <a:lnSpc>
                <a:spcPct val="100000"/>
              </a:lnSpc>
            </a:pPr>
            <a:r>
              <a:rPr lang="fr-CA" dirty="0">
                <a:solidFill>
                  <a:schemeClr val="bg1"/>
                </a:solidFill>
                <a:latin typeface="Cambria" panose="02040503050406030204" pitchFamily="18" charset="0"/>
              </a:rPr>
              <a:t>Les prospects sont également tenus de soumettre des informations paroissiales pendant le processus de demande d’adhésion.</a:t>
            </a:r>
          </a:p>
        </p:txBody>
      </p:sp>
    </p:spTree>
    <p:extLst>
      <p:ext uri="{BB962C8B-B14F-4D97-AF65-F5344CB8AC3E}">
        <p14:creationId xmlns:p14="http://schemas.microsoft.com/office/powerpoint/2010/main" val="3249316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275923-2638-4AC1-A434-CBD95646F7E0}"/>
              </a:ext>
            </a:extLst>
          </p:cNvPr>
          <p:cNvSpPr/>
          <p:nvPr/>
        </p:nvSpPr>
        <p:spPr>
          <a:xfrm>
            <a:off x="2240280" y="487025"/>
            <a:ext cx="9155430" cy="1200329"/>
          </a:xfrm>
          <a:prstGeom prst="rect">
            <a:avLst/>
          </a:prstGeom>
        </p:spPr>
        <p:txBody>
          <a:bodyPr wrap="square">
            <a:spAutoFit/>
          </a:bodyPr>
          <a:lstStyle/>
          <a:p>
            <a:pPr algn="r"/>
            <a:r>
              <a:rPr lang="fr-CA" sz="2400" dirty="0">
                <a:solidFill>
                  <a:schemeClr val="bg1"/>
                </a:solidFill>
              </a:rPr>
              <a:t>Ce diaporama est également disponible en ligne, à l’adresse suivante :</a:t>
            </a:r>
          </a:p>
          <a:p>
            <a:pPr algn="r"/>
            <a:r>
              <a:rPr lang="fr-CA" sz="2400" dirty="0">
                <a:solidFill>
                  <a:schemeClr val="bg1"/>
                </a:solidFill>
              </a:rPr>
              <a:t>http://chevaliersdecolomb.com/documentation.html</a:t>
            </a:r>
          </a:p>
          <a:p>
            <a:pPr algn="r"/>
            <a:endParaRPr lang="fr-CA" sz="2400" dirty="0"/>
          </a:p>
        </p:txBody>
      </p:sp>
      <p:sp>
        <p:nvSpPr>
          <p:cNvPr id="7" name="ZoneTexte 6">
            <a:extLst>
              <a:ext uri="{FF2B5EF4-FFF2-40B4-BE49-F238E27FC236}">
                <a16:creationId xmlns:a16="http://schemas.microsoft.com/office/drawing/2014/main" id="{FCEC208F-C878-4E5D-A375-386CBB5ABBC3}"/>
              </a:ext>
            </a:extLst>
          </p:cNvPr>
          <p:cNvSpPr txBox="1"/>
          <p:nvPr/>
        </p:nvSpPr>
        <p:spPr>
          <a:xfrm>
            <a:off x="973773" y="4911772"/>
            <a:ext cx="4427983" cy="1323439"/>
          </a:xfrm>
          <a:prstGeom prst="rect">
            <a:avLst/>
          </a:prstGeom>
          <a:noFill/>
        </p:spPr>
        <p:txBody>
          <a:bodyPr wrap="square" rtlCol="0">
            <a:spAutoFit/>
          </a:bodyPr>
          <a:lstStyle/>
          <a:p>
            <a:r>
              <a:rPr lang="fr-CA" sz="2000" dirty="0">
                <a:solidFill>
                  <a:schemeClr val="tx2"/>
                </a:solidFill>
                <a:effectLst>
                  <a:outerShdw blurRad="38100" dist="38100" dir="2700000" algn="tl">
                    <a:srgbClr val="000000">
                      <a:alpha val="43137"/>
                    </a:srgbClr>
                  </a:outerShdw>
                </a:effectLst>
                <a:latin typeface="+mj-lt"/>
              </a:rPr>
              <a:t>Léonile Carrier,</a:t>
            </a:r>
          </a:p>
          <a:p>
            <a:r>
              <a:rPr lang="fr-CA" sz="2000" dirty="0">
                <a:solidFill>
                  <a:schemeClr val="tx2"/>
                </a:solidFill>
                <a:effectLst>
                  <a:outerShdw blurRad="38100" dist="38100" dir="2700000" algn="tl">
                    <a:srgbClr val="000000">
                      <a:alpha val="43137"/>
                    </a:srgbClr>
                  </a:outerShdw>
                </a:effectLst>
                <a:latin typeface="+mj-lt"/>
              </a:rPr>
              <a:t>Directeur d’État des effectifs</a:t>
            </a:r>
          </a:p>
          <a:p>
            <a:r>
              <a:rPr lang="fr-CA" sz="2000" dirty="0">
                <a:solidFill>
                  <a:schemeClr val="tx2"/>
                </a:solidFill>
                <a:effectLst>
                  <a:outerShdw blurRad="38100" dist="38100" dir="2700000" algn="tl">
                    <a:srgbClr val="000000">
                      <a:alpha val="43137"/>
                    </a:srgbClr>
                  </a:outerShdw>
                </a:effectLst>
                <a:latin typeface="+mj-lt"/>
              </a:rPr>
              <a:t>Téléphone : (450) 475-1043</a:t>
            </a:r>
          </a:p>
          <a:p>
            <a:r>
              <a:rPr lang="fr-CA" sz="2000" dirty="0">
                <a:solidFill>
                  <a:schemeClr val="tx2"/>
                </a:solidFill>
                <a:effectLst>
                  <a:outerShdw blurRad="38100" dist="38100" dir="2700000" algn="tl">
                    <a:srgbClr val="000000">
                      <a:alpha val="43137"/>
                    </a:srgbClr>
                  </a:outerShdw>
                </a:effectLst>
                <a:latin typeface="+mj-lt"/>
              </a:rPr>
              <a:t>Courriel : </a:t>
            </a:r>
            <a:r>
              <a:rPr lang="it-IT" sz="2000" dirty="0">
                <a:solidFill>
                  <a:schemeClr val="tx2"/>
                </a:solidFill>
                <a:effectLst>
                  <a:outerShdw blurRad="38100" dist="38100" dir="2700000" algn="tl">
                    <a:srgbClr val="000000">
                      <a:alpha val="43137"/>
                    </a:srgbClr>
                  </a:outerShdw>
                </a:effectLst>
                <a:latin typeface="+mj-lt"/>
                <a:hlinkClick r:id="rId2"/>
              </a:rPr>
              <a:t>leonile.carrier@sympatico.ca</a:t>
            </a:r>
            <a:endParaRPr lang="fr-CA" sz="2000" dirty="0">
              <a:solidFill>
                <a:schemeClr val="tx2"/>
              </a:solidFill>
              <a:effectLst>
                <a:outerShdw blurRad="38100" dist="38100" dir="2700000" algn="tl">
                  <a:srgbClr val="000000">
                    <a:alpha val="43137"/>
                  </a:srgbClr>
                </a:outerShdw>
              </a:effectLst>
              <a:latin typeface="+mj-lt"/>
            </a:endParaRPr>
          </a:p>
        </p:txBody>
      </p:sp>
      <p:sp>
        <p:nvSpPr>
          <p:cNvPr id="8" name="Titre 1">
            <a:extLst>
              <a:ext uri="{FF2B5EF4-FFF2-40B4-BE49-F238E27FC236}">
                <a16:creationId xmlns:a16="http://schemas.microsoft.com/office/drawing/2014/main" id="{D62E73BF-B104-404B-961F-5B941811C621}"/>
              </a:ext>
            </a:extLst>
          </p:cNvPr>
          <p:cNvSpPr txBox="1">
            <a:spLocks/>
          </p:cNvSpPr>
          <p:nvPr/>
        </p:nvSpPr>
        <p:spPr>
          <a:xfrm>
            <a:off x="1976596" y="2725036"/>
            <a:ext cx="8238807" cy="1407928"/>
          </a:xfrm>
          <a:prstGeom prst="rect">
            <a:avLst/>
          </a:prstGeom>
        </p:spPr>
        <p:txBody>
          <a:bodyPr anchor="ct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fr-CA" sz="4400" dirty="0">
                <a:solidFill>
                  <a:schemeClr val="accent4">
                    <a:lumMod val="75000"/>
                  </a:schemeClr>
                </a:solidFill>
                <a:effectLst>
                  <a:outerShdw blurRad="38100" dist="38100" dir="2700000" algn="tl">
                    <a:srgbClr val="000000">
                      <a:alpha val="43137"/>
                    </a:srgbClr>
                  </a:outerShdw>
                </a:effectLst>
              </a:rPr>
              <a:t>Période de questions / Atelier</a:t>
            </a:r>
          </a:p>
        </p:txBody>
      </p:sp>
    </p:spTree>
    <p:extLst>
      <p:ext uri="{BB962C8B-B14F-4D97-AF65-F5344CB8AC3E}">
        <p14:creationId xmlns:p14="http://schemas.microsoft.com/office/powerpoint/2010/main" val="2660373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7A151-AE6C-43C0-8638-AC95D907CD8B}"/>
              </a:ext>
            </a:extLst>
          </p:cNvPr>
          <p:cNvSpPr txBox="1">
            <a:spLocks/>
          </p:cNvSpPr>
          <p:nvPr/>
        </p:nvSpPr>
        <p:spPr>
          <a:xfrm>
            <a:off x="965221" y="563779"/>
            <a:ext cx="8302348" cy="6145940"/>
          </a:xfrm>
          <a:prstGeom prst="rect">
            <a:avLst/>
          </a:prstGeom>
        </p:spPr>
        <p:txBody>
          <a:bodyPr anchor="ctr">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tabLst>
                <a:tab pos="432960" algn="l"/>
              </a:tabLst>
            </a:pPr>
            <a:r>
              <a:rPr lang="fr-CA" sz="2800" b="1" i="1" dirty="0">
                <a:ln>
                  <a:solidFill>
                    <a:srgbClr val="618AA0"/>
                  </a:solidFill>
                </a:ln>
                <a:solidFill>
                  <a:schemeClr val="bg2">
                    <a:lumMod val="75000"/>
                  </a:schemeClr>
                </a:solidFill>
                <a:latin typeface="Cambria" panose="02040503050406030204" pitchFamily="18" charset="0"/>
              </a:rPr>
              <a:t>«Notre objectif est de faire participer un nombre substantiel de jeunes hommes dans les activités de notre Ordre, de manière à intensifier les retombées positives sur nos Conseils locaux.</a:t>
            </a:r>
          </a:p>
          <a:p>
            <a:pPr marL="0" indent="0">
              <a:buFont typeface="Arial" panose="020B0604020202020204" pitchFamily="34" charset="0"/>
              <a:buNone/>
              <a:tabLst>
                <a:tab pos="432960" algn="l"/>
              </a:tabLst>
            </a:pPr>
            <a:r>
              <a:rPr lang="fr-CA" sz="2800" b="1" i="1" dirty="0">
                <a:ln>
                  <a:solidFill>
                    <a:srgbClr val="618AA0"/>
                  </a:solidFill>
                </a:ln>
                <a:solidFill>
                  <a:schemeClr val="bg2">
                    <a:lumMod val="75000"/>
                  </a:schemeClr>
                </a:solidFill>
                <a:latin typeface="Cambria" panose="02040503050406030204" pitchFamily="18" charset="0"/>
              </a:rPr>
              <a:t>Notre objectif, c’est aussi de recruter un grand nombre de jeunes hommes qui formeront un large bassin d’effectifs dans chaque État et qui pourront être rattachés aux Conseils locaux.</a:t>
            </a:r>
          </a:p>
          <a:p>
            <a:pPr marL="0" indent="0">
              <a:buFont typeface="Arial" panose="020B0604020202020204" pitchFamily="34" charset="0"/>
              <a:buNone/>
              <a:tabLst>
                <a:tab pos="432960" algn="l"/>
              </a:tabLst>
            </a:pPr>
            <a:r>
              <a:rPr lang="fr-CA" sz="2800" b="1" i="1" dirty="0">
                <a:ln>
                  <a:solidFill>
                    <a:srgbClr val="618AA0"/>
                  </a:solidFill>
                </a:ln>
                <a:solidFill>
                  <a:schemeClr val="bg2">
                    <a:lumMod val="75000"/>
                  </a:schemeClr>
                </a:solidFill>
                <a:latin typeface="Cambria" panose="02040503050406030204" pitchFamily="18" charset="0"/>
              </a:rPr>
              <a:t>Pour accomplir cela, nous en sommes venus à la conclusion qu’il devenait nécessaire de recruter plus de jeunes membres à l’aide des moyens de communication </a:t>
            </a:r>
            <a:r>
              <a:rPr lang="fr-CA" sz="2800" b="1" i="1" u="sng" dirty="0">
                <a:ln>
                  <a:solidFill>
                    <a:srgbClr val="618AA0"/>
                  </a:solidFill>
                </a:ln>
                <a:solidFill>
                  <a:schemeClr val="bg2">
                    <a:lumMod val="75000"/>
                  </a:schemeClr>
                </a:solidFill>
                <a:latin typeface="Cambria" panose="02040503050406030204" pitchFamily="18" charset="0"/>
              </a:rPr>
              <a:t>qu’ils utilisent et auxquels ils se fient</a:t>
            </a:r>
            <a:r>
              <a:rPr lang="fr-CA" sz="2800" b="1" i="1" dirty="0">
                <a:ln>
                  <a:solidFill>
                    <a:srgbClr val="618AA0"/>
                  </a:solidFill>
                </a:ln>
                <a:solidFill>
                  <a:schemeClr val="bg2">
                    <a:lumMod val="75000"/>
                  </a:schemeClr>
                </a:solidFill>
                <a:latin typeface="Cambria" panose="02040503050406030204" pitchFamily="18" charset="0"/>
              </a:rPr>
              <a:t>.»</a:t>
            </a:r>
          </a:p>
          <a:p>
            <a:pPr marL="0" indent="0" algn="r">
              <a:buFont typeface="Arial" panose="020B0604020202020204" pitchFamily="34" charset="0"/>
              <a:buNone/>
              <a:tabLst>
                <a:tab pos="432960" algn="l"/>
              </a:tabLst>
            </a:pPr>
            <a:r>
              <a:rPr lang="fr-CA" sz="2200" b="1" i="1" dirty="0">
                <a:solidFill>
                  <a:schemeClr val="bg2">
                    <a:lumMod val="75000"/>
                  </a:schemeClr>
                </a:solidFill>
                <a:effectLst>
                  <a:outerShdw blurRad="38100" dist="38100" dir="2700000" algn="tl">
                    <a:srgbClr val="000000">
                      <a:alpha val="43137"/>
                    </a:srgbClr>
                  </a:outerShdw>
                </a:effectLst>
                <a:latin typeface="Corbel" panose="020B0503020204020204" pitchFamily="34" charset="0"/>
              </a:rPr>
              <a:t>- Carl Anderson, Chevalier Suprême</a:t>
            </a:r>
            <a:endParaRPr lang="fr-CA" sz="2624" dirty="0">
              <a:solidFill>
                <a:srgbClr val="002060"/>
              </a:solidFill>
            </a:endParaRPr>
          </a:p>
        </p:txBody>
      </p:sp>
      <p:pic>
        <p:nvPicPr>
          <p:cNvPr id="4" name="Content Placeholder 7">
            <a:extLst>
              <a:ext uri="{FF2B5EF4-FFF2-40B4-BE49-F238E27FC236}">
                <a16:creationId xmlns:a16="http://schemas.microsoft.com/office/drawing/2014/main" id="{EC06B96F-0EB2-4C3C-8E63-A225425E8C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9707" y="608769"/>
            <a:ext cx="2631309" cy="4000300"/>
          </a:xfrm>
          <a:prstGeom prst="rect">
            <a:avLst/>
          </a:prstGeom>
          <a:ln>
            <a:noFill/>
          </a:ln>
          <a:effectLst>
            <a:outerShdw blurRad="127000" dist="381000" dir="3600000" algn="tl" rotWithShape="0">
              <a:prstClr val="black">
                <a:alpha val="70000"/>
              </a:prstClr>
            </a:outerShdw>
            <a:softEdge rad="127000"/>
          </a:effectLst>
        </p:spPr>
      </p:pic>
    </p:spTree>
    <p:extLst>
      <p:ext uri="{BB962C8B-B14F-4D97-AF65-F5344CB8AC3E}">
        <p14:creationId xmlns:p14="http://schemas.microsoft.com/office/powerpoint/2010/main" val="3841068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725542B-ED82-4227-845E-88412E3C5A20}"/>
              </a:ext>
            </a:extLst>
          </p:cNvPr>
          <p:cNvSpPr>
            <a:spLocks noGrp="1"/>
          </p:cNvSpPr>
          <p:nvPr>
            <p:ph type="title"/>
          </p:nvPr>
        </p:nvSpPr>
        <p:spPr/>
        <p:txBody>
          <a:bodyPr>
            <a:normAutofit/>
          </a:bodyPr>
          <a:lstStyle/>
          <a:p>
            <a:pPr algn="ctr"/>
            <a:r>
              <a:rPr lang="fr-CA" sz="4400" dirty="0">
                <a:effectLst>
                  <a:outerShdw blurRad="38100" dist="38100" dir="2700000" algn="tl">
                    <a:srgbClr val="000000">
                      <a:alpha val="43137"/>
                    </a:srgbClr>
                  </a:outerShdw>
                </a:effectLst>
              </a:rPr>
              <a:t>Adhésion en ligne</a:t>
            </a:r>
          </a:p>
        </p:txBody>
      </p:sp>
      <p:sp>
        <p:nvSpPr>
          <p:cNvPr id="7" name="Espace réservé du texte 6">
            <a:extLst>
              <a:ext uri="{FF2B5EF4-FFF2-40B4-BE49-F238E27FC236}">
                <a16:creationId xmlns:a16="http://schemas.microsoft.com/office/drawing/2014/main" id="{BDE7AFBC-C1E4-4F32-A0E3-75017FDEFD87}"/>
              </a:ext>
            </a:extLst>
          </p:cNvPr>
          <p:cNvSpPr>
            <a:spLocks noGrp="1"/>
          </p:cNvSpPr>
          <p:nvPr>
            <p:ph type="body" idx="1"/>
          </p:nvPr>
        </p:nvSpPr>
        <p:spPr/>
        <p:txBody>
          <a:bodyPr>
            <a:normAutofit/>
          </a:bodyPr>
          <a:lstStyle/>
          <a:p>
            <a:pPr algn="ctr"/>
            <a:r>
              <a:rPr lang="fr-CA" sz="2800" b="1" cap="none" dirty="0">
                <a:solidFill>
                  <a:schemeClr val="bg1"/>
                </a:solidFill>
                <a:latin typeface="Cambria" panose="02040503050406030204" pitchFamily="18" charset="0"/>
              </a:rPr>
              <a:t>L’apport de membres plus jeunes</a:t>
            </a:r>
          </a:p>
        </p:txBody>
      </p:sp>
    </p:spTree>
    <p:extLst>
      <p:ext uri="{BB962C8B-B14F-4D97-AF65-F5344CB8AC3E}">
        <p14:creationId xmlns:p14="http://schemas.microsoft.com/office/powerpoint/2010/main" val="803467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pic>
        <p:nvPicPr>
          <p:cNvPr id="4" name="Image 3" descr="Une image contenant orange, texte&#10;&#10;Description générée avec un niveau de confiance élevé">
            <a:extLst>
              <a:ext uri="{FF2B5EF4-FFF2-40B4-BE49-F238E27FC236}">
                <a16:creationId xmlns:a16="http://schemas.microsoft.com/office/drawing/2014/main" id="{AC629EBC-36A5-4C74-8D21-EE08D0604538}"/>
              </a:ext>
            </a:extLst>
          </p:cNvPr>
          <p:cNvPicPr>
            <a:picLocks noChangeAspect="1"/>
          </p:cNvPicPr>
          <p:nvPr/>
        </p:nvPicPr>
        <p:blipFill rotWithShape="1">
          <a:blip r:embed="rId3"/>
          <a:srcRect l="14407" r="13678" b="1"/>
          <a:stretch/>
        </p:blipFill>
        <p:spPr>
          <a:xfrm>
            <a:off x="691633" y="1383040"/>
            <a:ext cx="5404367" cy="4903472"/>
          </a:xfrm>
          <a:prstGeom prst="rect">
            <a:avLst/>
          </a:prstGeom>
        </p:spPr>
      </p:pic>
      <p:grpSp>
        <p:nvGrpSpPr>
          <p:cNvPr id="13" name="Group 12">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Rectangle 16">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Rectangle 41">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Rectangle 53">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re 1">
            <a:extLst>
              <a:ext uri="{FF2B5EF4-FFF2-40B4-BE49-F238E27FC236}">
                <a16:creationId xmlns:a16="http://schemas.microsoft.com/office/drawing/2014/main" id="{E8C3D620-C147-4795-AF50-997B0EEF1BBB}"/>
              </a:ext>
            </a:extLst>
          </p:cNvPr>
          <p:cNvSpPr>
            <a:spLocks noGrp="1"/>
          </p:cNvSpPr>
          <p:nvPr>
            <p:ph type="title"/>
          </p:nvPr>
        </p:nvSpPr>
        <p:spPr>
          <a:xfrm>
            <a:off x="6526530" y="618518"/>
            <a:ext cx="4686299" cy="1478570"/>
          </a:xfrm>
        </p:spPr>
        <p:txBody>
          <a:bodyPr anchor="t">
            <a:normAutofit fontScale="90000"/>
          </a:bodyPr>
          <a:lstStyle/>
          <a:p>
            <a:pPr algn="ctr"/>
            <a:r>
              <a:rPr lang="fr-CA" dirty="0">
                <a:solidFill>
                  <a:schemeClr val="bg2">
                    <a:lumMod val="75000"/>
                  </a:schemeClr>
                </a:solidFill>
                <a:effectLst>
                  <a:outerShdw blurRad="38100" dist="38100" dir="2700000" algn="tl">
                    <a:srgbClr val="000000">
                      <a:alpha val="43137"/>
                    </a:srgbClr>
                  </a:outerShdw>
                </a:effectLst>
              </a:rPr>
              <a:t>Pourquoi recruter et intégrer des membres plus jeunes ?</a:t>
            </a:r>
            <a:br>
              <a:rPr lang="fr-CA" dirty="0">
                <a:solidFill>
                  <a:schemeClr val="bg2">
                    <a:lumMod val="75000"/>
                  </a:schemeClr>
                </a:solidFill>
                <a:effectLst>
                  <a:outerShdw blurRad="38100" dist="38100" dir="2700000" algn="tl">
                    <a:srgbClr val="000000">
                      <a:alpha val="43137"/>
                    </a:srgbClr>
                  </a:outerShdw>
                </a:effectLst>
              </a:rPr>
            </a:br>
            <a:br>
              <a:rPr lang="fr-CA" sz="2000" dirty="0">
                <a:effectLst>
                  <a:outerShdw blurRad="38100" dist="38100" dir="2700000" algn="tl">
                    <a:srgbClr val="000000">
                      <a:alpha val="43137"/>
                    </a:srgbClr>
                  </a:outerShdw>
                </a:effectLst>
              </a:rPr>
            </a:br>
            <a:endParaRPr lang="fr-CA" sz="2000" i="1" cap="none" dirty="0"/>
          </a:p>
        </p:txBody>
      </p:sp>
      <p:sp>
        <p:nvSpPr>
          <p:cNvPr id="3" name="Espace réservé du contenu 2">
            <a:extLst>
              <a:ext uri="{FF2B5EF4-FFF2-40B4-BE49-F238E27FC236}">
                <a16:creationId xmlns:a16="http://schemas.microsoft.com/office/drawing/2014/main" id="{F4ECFB83-D43B-4C14-B090-5999C49BBBA0}"/>
              </a:ext>
            </a:extLst>
          </p:cNvPr>
          <p:cNvSpPr>
            <a:spLocks noGrp="1"/>
          </p:cNvSpPr>
          <p:nvPr>
            <p:ph idx="1"/>
          </p:nvPr>
        </p:nvSpPr>
        <p:spPr>
          <a:xfrm>
            <a:off x="6457950" y="2078037"/>
            <a:ext cx="4983480" cy="3911284"/>
          </a:xfrm>
        </p:spPr>
        <p:txBody>
          <a:bodyPr>
            <a:normAutofit/>
          </a:bodyPr>
          <a:lstStyle/>
          <a:p>
            <a:pPr>
              <a:spcBef>
                <a:spcPts val="0"/>
              </a:spcBef>
              <a:spcAft>
                <a:spcPts val="600"/>
              </a:spcAft>
            </a:pPr>
            <a:r>
              <a:rPr lang="fr-CA" sz="2000" b="1" dirty="0">
                <a:solidFill>
                  <a:schemeClr val="bg1"/>
                </a:solidFill>
                <a:latin typeface="Cambria" panose="02040503050406030204" pitchFamily="18" charset="0"/>
              </a:rPr>
              <a:t>Pour augmenter les efforts de conservation.</a:t>
            </a:r>
          </a:p>
          <a:p>
            <a:pPr>
              <a:spcBef>
                <a:spcPts val="0"/>
              </a:spcBef>
              <a:spcAft>
                <a:spcPts val="600"/>
              </a:spcAft>
            </a:pPr>
            <a:r>
              <a:rPr lang="fr-CA" sz="2000" b="1" dirty="0">
                <a:solidFill>
                  <a:schemeClr val="bg1"/>
                </a:solidFill>
                <a:latin typeface="Cambria" panose="02040503050406030204" pitchFamily="18" charset="0"/>
              </a:rPr>
              <a:t>Pour stimuler le leadership de l’Ordre.</a:t>
            </a:r>
          </a:p>
          <a:p>
            <a:pPr>
              <a:spcBef>
                <a:spcPts val="0"/>
              </a:spcBef>
              <a:spcAft>
                <a:spcPts val="600"/>
              </a:spcAft>
            </a:pPr>
            <a:r>
              <a:rPr lang="fr-CA" sz="2000" b="1" dirty="0">
                <a:solidFill>
                  <a:schemeClr val="bg1"/>
                </a:solidFill>
                <a:latin typeface="Cambria" panose="02040503050406030204" pitchFamily="18" charset="0"/>
              </a:rPr>
              <a:t>Pour établir une base pour les futurs membres.</a:t>
            </a:r>
          </a:p>
          <a:p>
            <a:pPr>
              <a:spcBef>
                <a:spcPts val="0"/>
              </a:spcBef>
              <a:spcAft>
                <a:spcPts val="600"/>
              </a:spcAft>
            </a:pPr>
            <a:r>
              <a:rPr lang="fr-CA" sz="2000" b="1" dirty="0">
                <a:solidFill>
                  <a:schemeClr val="bg1"/>
                </a:solidFill>
                <a:latin typeface="Cambria" panose="02040503050406030204" pitchFamily="18" charset="0"/>
              </a:rPr>
              <a:t>Pour être accueillant au Conseil et dans ses activités. </a:t>
            </a:r>
          </a:p>
          <a:p>
            <a:pPr>
              <a:spcBef>
                <a:spcPts val="0"/>
              </a:spcBef>
              <a:spcAft>
                <a:spcPts val="600"/>
              </a:spcAft>
            </a:pPr>
            <a:r>
              <a:rPr lang="fr-CA" sz="2000" b="1" dirty="0">
                <a:solidFill>
                  <a:schemeClr val="bg1"/>
                </a:solidFill>
                <a:latin typeface="Cambria" panose="02040503050406030204" pitchFamily="18" charset="0"/>
              </a:rPr>
              <a:t>Pour se conformer à l’héritage reçu.</a:t>
            </a:r>
          </a:p>
        </p:txBody>
      </p:sp>
    </p:spTree>
    <p:extLst>
      <p:ext uri="{BB962C8B-B14F-4D97-AF65-F5344CB8AC3E}">
        <p14:creationId xmlns:p14="http://schemas.microsoft.com/office/powerpoint/2010/main" val="399788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725542B-ED82-4227-845E-88412E3C5A20}"/>
              </a:ext>
            </a:extLst>
          </p:cNvPr>
          <p:cNvSpPr>
            <a:spLocks noGrp="1"/>
          </p:cNvSpPr>
          <p:nvPr>
            <p:ph type="title"/>
          </p:nvPr>
        </p:nvSpPr>
        <p:spPr/>
        <p:txBody>
          <a:bodyPr>
            <a:normAutofit/>
          </a:bodyPr>
          <a:lstStyle/>
          <a:p>
            <a:pPr algn="ctr"/>
            <a:r>
              <a:rPr lang="fr-CA" sz="4400" dirty="0">
                <a:effectLst>
                  <a:outerShdw blurRad="38100" dist="38100" dir="2700000" algn="tl">
                    <a:srgbClr val="000000">
                      <a:alpha val="43137"/>
                    </a:srgbClr>
                  </a:outerShdw>
                </a:effectLst>
              </a:rPr>
              <a:t>Adhésion en ligne</a:t>
            </a:r>
          </a:p>
        </p:txBody>
      </p:sp>
      <p:sp>
        <p:nvSpPr>
          <p:cNvPr id="7" name="Espace réservé du texte 6">
            <a:extLst>
              <a:ext uri="{FF2B5EF4-FFF2-40B4-BE49-F238E27FC236}">
                <a16:creationId xmlns:a16="http://schemas.microsoft.com/office/drawing/2014/main" id="{BDE7AFBC-C1E4-4F32-A0E3-75017FDEFD87}"/>
              </a:ext>
            </a:extLst>
          </p:cNvPr>
          <p:cNvSpPr>
            <a:spLocks noGrp="1"/>
          </p:cNvSpPr>
          <p:nvPr>
            <p:ph type="body" idx="1"/>
          </p:nvPr>
        </p:nvSpPr>
        <p:spPr/>
        <p:txBody>
          <a:bodyPr>
            <a:normAutofit/>
          </a:bodyPr>
          <a:lstStyle/>
          <a:p>
            <a:pPr algn="ctr"/>
            <a:r>
              <a:rPr lang="fr-CA" sz="2800" b="1" cap="none" dirty="0">
                <a:solidFill>
                  <a:schemeClr val="bg1"/>
                </a:solidFill>
                <a:latin typeface="Cambria" panose="02040503050406030204" pitchFamily="18" charset="0"/>
              </a:rPr>
              <a:t>Définitions, nécessité et avantages </a:t>
            </a:r>
          </a:p>
        </p:txBody>
      </p:sp>
    </p:spTree>
    <p:extLst>
      <p:ext uri="{BB962C8B-B14F-4D97-AF65-F5344CB8AC3E}">
        <p14:creationId xmlns:p14="http://schemas.microsoft.com/office/powerpoint/2010/main" val="149501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3D620-C147-4795-AF50-997B0EEF1BBB}"/>
              </a:ext>
            </a:extLst>
          </p:cNvPr>
          <p:cNvSpPr>
            <a:spLocks noGrp="1"/>
          </p:cNvSpPr>
          <p:nvPr>
            <p:ph type="title"/>
          </p:nvPr>
        </p:nvSpPr>
        <p:spPr/>
        <p:txBody>
          <a:bodyPr anchor="t">
            <a:normAutofit/>
          </a:bodyPr>
          <a:lstStyle/>
          <a:p>
            <a:r>
              <a:rPr lang="fr-CA" sz="4000" dirty="0">
                <a:solidFill>
                  <a:schemeClr val="bg2">
                    <a:lumMod val="75000"/>
                  </a:schemeClr>
                </a:solidFill>
                <a:effectLst>
                  <a:outerShdw blurRad="38100" dist="38100" dir="2700000" algn="tl">
                    <a:srgbClr val="000000">
                      <a:alpha val="43137"/>
                    </a:srgbClr>
                  </a:outerShdw>
                </a:effectLst>
              </a:rPr>
              <a:t>Définition</a:t>
            </a:r>
            <a:br>
              <a:rPr lang="fr-CA" sz="4000" dirty="0">
                <a:solidFill>
                  <a:schemeClr val="bg2">
                    <a:lumMod val="75000"/>
                  </a:schemeClr>
                </a:solidFill>
                <a:effectLst>
                  <a:outerShdw blurRad="38100" dist="38100" dir="2700000" algn="tl">
                    <a:srgbClr val="000000">
                      <a:alpha val="43137"/>
                    </a:srgbClr>
                  </a:outerShdw>
                </a:effectLst>
              </a:rPr>
            </a:br>
            <a:r>
              <a:rPr lang="fr-CA" sz="2400" i="1" cap="none" dirty="0">
                <a:solidFill>
                  <a:schemeClr val="accent2">
                    <a:lumMod val="50000"/>
                  </a:schemeClr>
                </a:solidFill>
              </a:rPr>
              <a:t>Établit d’abord comme projet pilote dans 14 États en août 2017, l’adhésion en ligne s’étend désormais à l’ensemble des juridictions aux États-Unis et au Canada.</a:t>
            </a:r>
          </a:p>
        </p:txBody>
      </p:sp>
      <p:sp>
        <p:nvSpPr>
          <p:cNvPr id="3" name="Espace réservé du contenu 2">
            <a:extLst>
              <a:ext uri="{FF2B5EF4-FFF2-40B4-BE49-F238E27FC236}">
                <a16:creationId xmlns:a16="http://schemas.microsoft.com/office/drawing/2014/main" id="{F4ECFB83-D43B-4C14-B090-5999C49BBBA0}"/>
              </a:ext>
            </a:extLst>
          </p:cNvPr>
          <p:cNvSpPr>
            <a:spLocks noGrp="1"/>
          </p:cNvSpPr>
          <p:nvPr>
            <p:ph idx="1"/>
          </p:nvPr>
        </p:nvSpPr>
        <p:spPr>
          <a:xfrm>
            <a:off x="1141412" y="2249487"/>
            <a:ext cx="10325658" cy="3541714"/>
          </a:xfrm>
        </p:spPr>
        <p:txBody>
          <a:bodyPr>
            <a:noAutofit/>
          </a:bodyPr>
          <a:lstStyle/>
          <a:p>
            <a:pPr>
              <a:spcBef>
                <a:spcPts val="0"/>
              </a:spcBef>
            </a:pPr>
            <a:r>
              <a:rPr lang="fr-CA" sz="2000" dirty="0">
                <a:solidFill>
                  <a:schemeClr val="bg1"/>
                </a:solidFill>
                <a:latin typeface="Cambria" panose="02040503050406030204" pitchFamily="18" charset="0"/>
              </a:rPr>
              <a:t>Initiative d’adhésion - programme </a:t>
            </a:r>
            <a:r>
              <a:rPr lang="fr-CA" sz="2000" b="1" dirty="0">
                <a:solidFill>
                  <a:schemeClr val="bg1"/>
                </a:solidFill>
                <a:latin typeface="Cambria" panose="02040503050406030204" pitchFamily="18" charset="0"/>
              </a:rPr>
              <a:t>sur Internet</a:t>
            </a:r>
            <a:r>
              <a:rPr lang="fr-CA" sz="2000" dirty="0">
                <a:solidFill>
                  <a:schemeClr val="bg1"/>
                </a:solidFill>
                <a:latin typeface="Cambria" panose="02040503050406030204" pitchFamily="18" charset="0"/>
              </a:rPr>
              <a:t>, par lequel les hommes catholiques éligibles peuvent rejoindre les Chevaliers de Colomb en ligne.</a:t>
            </a:r>
          </a:p>
          <a:p>
            <a:pPr marL="0" indent="0">
              <a:spcBef>
                <a:spcPts val="0"/>
              </a:spcBef>
              <a:buNone/>
            </a:pPr>
            <a:endParaRPr lang="fr-CA" sz="2000" dirty="0">
              <a:solidFill>
                <a:schemeClr val="bg1"/>
              </a:solidFill>
              <a:latin typeface="Cambria" panose="02040503050406030204" pitchFamily="18" charset="0"/>
            </a:endParaRPr>
          </a:p>
          <a:p>
            <a:pPr>
              <a:spcBef>
                <a:spcPts val="0"/>
              </a:spcBef>
            </a:pPr>
            <a:r>
              <a:rPr lang="fr-CA" sz="2000" dirty="0">
                <a:solidFill>
                  <a:schemeClr val="bg1"/>
                </a:solidFill>
                <a:latin typeface="Cambria" panose="02040503050406030204" pitchFamily="18" charset="0"/>
              </a:rPr>
              <a:t>Initiative </a:t>
            </a:r>
            <a:r>
              <a:rPr lang="fr-CA" sz="2000" b="1" dirty="0">
                <a:solidFill>
                  <a:schemeClr val="bg1"/>
                </a:solidFill>
                <a:latin typeface="Cambria" panose="02040503050406030204" pitchFamily="18" charset="0"/>
              </a:rPr>
              <a:t>non destinée à remplacer les méthodes traditionnelles</a:t>
            </a:r>
            <a:r>
              <a:rPr lang="fr-CA" sz="2000" dirty="0">
                <a:solidFill>
                  <a:schemeClr val="bg1"/>
                </a:solidFill>
                <a:latin typeface="Cambria" panose="02040503050406030204" pitchFamily="18" charset="0"/>
              </a:rPr>
              <a:t> de recrutement, ni changer les Conseils et les degrés.</a:t>
            </a:r>
          </a:p>
          <a:p>
            <a:pPr marL="0" indent="0">
              <a:spcBef>
                <a:spcPts val="0"/>
              </a:spcBef>
              <a:buNone/>
            </a:pPr>
            <a:endParaRPr lang="fr-CA" sz="2000" dirty="0">
              <a:solidFill>
                <a:schemeClr val="bg1"/>
              </a:solidFill>
              <a:latin typeface="Cambria" panose="02040503050406030204" pitchFamily="18" charset="0"/>
            </a:endParaRPr>
          </a:p>
          <a:p>
            <a:pPr>
              <a:spcBef>
                <a:spcPts val="0"/>
              </a:spcBef>
            </a:pPr>
            <a:r>
              <a:rPr lang="fr-CA" sz="2000" dirty="0">
                <a:solidFill>
                  <a:schemeClr val="bg1"/>
                </a:solidFill>
                <a:latin typeface="Cambria" panose="02040503050406030204" pitchFamily="18" charset="0"/>
              </a:rPr>
              <a:t>Initiative </a:t>
            </a:r>
            <a:r>
              <a:rPr lang="fr-CA" sz="2000" b="1" dirty="0">
                <a:solidFill>
                  <a:schemeClr val="bg1"/>
                </a:solidFill>
                <a:latin typeface="Cambria" panose="02040503050406030204" pitchFamily="18" charset="0"/>
              </a:rPr>
              <a:t>plutôt destinée à compléter le recrutement traditionnel </a:t>
            </a:r>
            <a:r>
              <a:rPr lang="fr-CA" sz="2000" dirty="0">
                <a:solidFill>
                  <a:schemeClr val="bg1"/>
                </a:solidFill>
                <a:latin typeface="Cambria" panose="02040503050406030204" pitchFamily="18" charset="0"/>
              </a:rPr>
              <a:t>en offrant une expérience numérique pour certains hommes qui ne sont pas encore prêts à adhérer à un Conseil.</a:t>
            </a:r>
            <a:endParaRPr lang="fr-CA" sz="2000" dirty="0"/>
          </a:p>
        </p:txBody>
      </p:sp>
    </p:spTree>
    <p:extLst>
      <p:ext uri="{BB962C8B-B14F-4D97-AF65-F5344CB8AC3E}">
        <p14:creationId xmlns:p14="http://schemas.microsoft.com/office/powerpoint/2010/main" val="221474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3D620-C147-4795-AF50-997B0EEF1BBB}"/>
              </a:ext>
            </a:extLst>
          </p:cNvPr>
          <p:cNvSpPr>
            <a:spLocks noGrp="1"/>
          </p:cNvSpPr>
          <p:nvPr>
            <p:ph type="title"/>
          </p:nvPr>
        </p:nvSpPr>
        <p:spPr/>
        <p:txBody>
          <a:bodyPr anchor="t">
            <a:normAutofit/>
          </a:bodyPr>
          <a:lstStyle/>
          <a:p>
            <a:pPr>
              <a:lnSpc>
                <a:spcPct val="100000"/>
              </a:lnSpc>
            </a:pPr>
            <a:r>
              <a:rPr lang="fr-CA" sz="4000" dirty="0">
                <a:solidFill>
                  <a:schemeClr val="bg2">
                    <a:lumMod val="75000"/>
                  </a:schemeClr>
                </a:solidFill>
                <a:effectLst>
                  <a:outerShdw blurRad="38100" dist="38100" dir="2700000" algn="tl">
                    <a:srgbClr val="000000">
                      <a:alpha val="43137"/>
                    </a:srgbClr>
                  </a:outerShdw>
                </a:effectLst>
              </a:rPr>
              <a:t>Pourquoi l’adhésion en ligne</a:t>
            </a:r>
            <a:br>
              <a:rPr lang="fr-CA" sz="4000" dirty="0">
                <a:solidFill>
                  <a:schemeClr val="bg2">
                    <a:lumMod val="75000"/>
                  </a:schemeClr>
                </a:solidFill>
                <a:effectLst>
                  <a:outerShdw blurRad="38100" dist="38100" dir="2700000" algn="tl">
                    <a:srgbClr val="000000">
                      <a:alpha val="43137"/>
                    </a:srgbClr>
                  </a:outerShdw>
                </a:effectLst>
              </a:rPr>
            </a:br>
            <a:r>
              <a:rPr lang="fr-CA" sz="2200" i="1" cap="none" dirty="0">
                <a:solidFill>
                  <a:schemeClr val="accent2">
                    <a:lumMod val="50000"/>
                  </a:schemeClr>
                </a:solidFill>
              </a:rPr>
              <a:t>Cette initiative est </a:t>
            </a:r>
            <a:r>
              <a:rPr lang="fr-CA" sz="2200" b="1" i="1" cap="none" dirty="0">
                <a:solidFill>
                  <a:schemeClr val="accent2">
                    <a:lumMod val="50000"/>
                  </a:schemeClr>
                </a:solidFill>
              </a:rPr>
              <a:t>une étape importante </a:t>
            </a:r>
            <a:r>
              <a:rPr lang="fr-CA" sz="2200" i="1" cap="none" dirty="0">
                <a:solidFill>
                  <a:schemeClr val="accent2">
                    <a:lumMod val="50000"/>
                  </a:schemeClr>
                </a:solidFill>
              </a:rPr>
              <a:t>pour notre Ordre et présente une formidable opportunité de</a:t>
            </a:r>
            <a:r>
              <a:rPr lang="fr-CA" sz="2200" i="1" dirty="0">
                <a:solidFill>
                  <a:schemeClr val="accent2">
                    <a:lumMod val="50000"/>
                  </a:schemeClr>
                </a:solidFill>
              </a:rPr>
              <a:t> </a:t>
            </a:r>
            <a:r>
              <a:rPr lang="fr-CA" sz="2200" i="1" cap="none" dirty="0">
                <a:solidFill>
                  <a:schemeClr val="accent2">
                    <a:lumMod val="50000"/>
                  </a:schemeClr>
                </a:solidFill>
              </a:rPr>
              <a:t>croissance de l’adhésion et engagement.</a:t>
            </a:r>
          </a:p>
        </p:txBody>
      </p:sp>
      <p:sp>
        <p:nvSpPr>
          <p:cNvPr id="3" name="Espace réservé du contenu 2">
            <a:extLst>
              <a:ext uri="{FF2B5EF4-FFF2-40B4-BE49-F238E27FC236}">
                <a16:creationId xmlns:a16="http://schemas.microsoft.com/office/drawing/2014/main" id="{F4ECFB83-D43B-4C14-B090-5999C49BBBA0}"/>
              </a:ext>
            </a:extLst>
          </p:cNvPr>
          <p:cNvSpPr>
            <a:spLocks noGrp="1"/>
          </p:cNvSpPr>
          <p:nvPr>
            <p:ph idx="1"/>
          </p:nvPr>
        </p:nvSpPr>
        <p:spPr>
          <a:xfrm>
            <a:off x="1104342" y="2174789"/>
            <a:ext cx="10325658" cy="4098325"/>
          </a:xfrm>
        </p:spPr>
        <p:txBody>
          <a:bodyPr>
            <a:noAutofit/>
          </a:bodyPr>
          <a:lstStyle/>
          <a:p>
            <a:pPr algn="just"/>
            <a:r>
              <a:rPr lang="fr-CA" sz="2000" b="1" dirty="0">
                <a:solidFill>
                  <a:schemeClr val="bg1"/>
                </a:solidFill>
                <a:latin typeface="Cambria" panose="02040503050406030204" pitchFamily="18" charset="0"/>
              </a:rPr>
              <a:t>Forte indication </a:t>
            </a:r>
            <a:r>
              <a:rPr lang="fr-CA" sz="2000" dirty="0">
                <a:solidFill>
                  <a:schemeClr val="bg1"/>
                </a:solidFill>
                <a:latin typeface="Cambria" panose="02040503050406030204" pitchFamily="18" charset="0"/>
              </a:rPr>
              <a:t>que le Conseil Suprême devait développer un nouveau moyen pour recruter en ligne des membres potentiels et de former ces hommes pour leur adhésion et leur engagement à vie dans  les Chevaliers de Colomb.</a:t>
            </a:r>
          </a:p>
          <a:p>
            <a:pPr algn="just"/>
            <a:r>
              <a:rPr lang="fr-CA" sz="2000" dirty="0">
                <a:solidFill>
                  <a:schemeClr val="bg1"/>
                </a:solidFill>
                <a:latin typeface="Cambria" panose="02040503050406030204" pitchFamily="18" charset="0"/>
              </a:rPr>
              <a:t>Ce programme vise à aider l’Ordre à </a:t>
            </a:r>
            <a:r>
              <a:rPr lang="fr-CA" sz="2000" b="1" dirty="0">
                <a:solidFill>
                  <a:schemeClr val="bg1"/>
                </a:solidFill>
                <a:latin typeface="Cambria" panose="02040503050406030204" pitchFamily="18" charset="0"/>
              </a:rPr>
              <a:t>maintenir</a:t>
            </a:r>
            <a:r>
              <a:rPr lang="fr-CA" sz="2000" dirty="0">
                <a:solidFill>
                  <a:schemeClr val="bg1"/>
                </a:solidFill>
                <a:latin typeface="Cambria" panose="02040503050406030204" pitchFamily="18" charset="0"/>
              </a:rPr>
              <a:t> une croissance durable de l’adhésion à long terme en offrant une possibilité d’adhésion tout au long du cycle de vie de l’homme moderne.</a:t>
            </a:r>
          </a:p>
          <a:p>
            <a:pPr algn="just"/>
            <a:r>
              <a:rPr lang="fr-CA" sz="2000" dirty="0">
                <a:solidFill>
                  <a:schemeClr val="bg1"/>
                </a:solidFill>
                <a:latin typeface="Cambria" panose="02040503050406030204" pitchFamily="18" charset="0"/>
              </a:rPr>
              <a:t>Cette alternative simplifiée aide à acclimater les hommes </a:t>
            </a:r>
            <a:r>
              <a:rPr lang="fr-CA" sz="2000">
                <a:solidFill>
                  <a:schemeClr val="bg1"/>
                </a:solidFill>
                <a:latin typeface="Cambria" panose="02040503050406030204" pitchFamily="18" charset="0"/>
              </a:rPr>
              <a:t>à l’Ordre</a:t>
            </a:r>
            <a:r>
              <a:rPr lang="fr-CA" sz="2000" dirty="0">
                <a:solidFill>
                  <a:schemeClr val="bg1"/>
                </a:solidFill>
                <a:latin typeface="Cambria" panose="02040503050406030204" pitchFamily="18" charset="0"/>
              </a:rPr>
              <a:t>.</a:t>
            </a:r>
          </a:p>
          <a:p>
            <a:pPr algn="just"/>
            <a:r>
              <a:rPr lang="fr-CA" sz="2000" dirty="0">
                <a:solidFill>
                  <a:schemeClr val="bg1"/>
                </a:solidFill>
                <a:latin typeface="Cambria" panose="02040503050406030204" pitchFamily="18" charset="0"/>
              </a:rPr>
              <a:t>Une fois qu’un homme est rejoint en ligne, nous allons travailler à l’intégrer dans un Conseil et lui faire intégrer ses activités.</a:t>
            </a:r>
            <a:endParaRPr lang="fr-CA" sz="2000" dirty="0">
              <a:solidFill>
                <a:schemeClr val="bg1"/>
              </a:solidFill>
            </a:endParaRPr>
          </a:p>
        </p:txBody>
      </p:sp>
    </p:spTree>
    <p:extLst>
      <p:ext uri="{BB962C8B-B14F-4D97-AF65-F5344CB8AC3E}">
        <p14:creationId xmlns:p14="http://schemas.microsoft.com/office/powerpoint/2010/main" val="4180120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C3D620-C147-4795-AF50-997B0EEF1BBB}"/>
              </a:ext>
            </a:extLst>
          </p:cNvPr>
          <p:cNvSpPr>
            <a:spLocks noGrp="1"/>
          </p:cNvSpPr>
          <p:nvPr>
            <p:ph type="title"/>
          </p:nvPr>
        </p:nvSpPr>
        <p:spPr>
          <a:xfrm>
            <a:off x="1141413" y="618518"/>
            <a:ext cx="9905998" cy="1004542"/>
          </a:xfrm>
        </p:spPr>
        <p:txBody>
          <a:bodyPr anchor="t">
            <a:normAutofit/>
          </a:bodyPr>
          <a:lstStyle/>
          <a:p>
            <a:r>
              <a:rPr lang="fr-CA" sz="4000" dirty="0">
                <a:solidFill>
                  <a:schemeClr val="bg2">
                    <a:lumMod val="75000"/>
                  </a:schemeClr>
                </a:solidFill>
                <a:effectLst>
                  <a:outerShdw blurRad="38100" dist="38100" dir="2700000" algn="tl">
                    <a:srgbClr val="000000">
                      <a:alpha val="43137"/>
                    </a:srgbClr>
                  </a:outerShdw>
                </a:effectLst>
              </a:rPr>
              <a:t>Ce que l’adhésion en ligne fait</a:t>
            </a:r>
            <a:br>
              <a:rPr lang="fr-CA" sz="4000" dirty="0">
                <a:solidFill>
                  <a:schemeClr val="bg2">
                    <a:lumMod val="75000"/>
                  </a:schemeClr>
                </a:solidFill>
                <a:effectLst>
                  <a:outerShdw blurRad="38100" dist="38100" dir="2700000" algn="tl">
                    <a:srgbClr val="000000">
                      <a:alpha val="43137"/>
                    </a:srgbClr>
                  </a:outerShdw>
                </a:effectLst>
              </a:rPr>
            </a:br>
            <a:endParaRPr lang="fr-CA" sz="2400" i="1" cap="none" dirty="0">
              <a:solidFill>
                <a:schemeClr val="accent2">
                  <a:lumMod val="50000"/>
                </a:schemeClr>
              </a:solidFill>
            </a:endParaRPr>
          </a:p>
        </p:txBody>
      </p:sp>
      <p:sp>
        <p:nvSpPr>
          <p:cNvPr id="3" name="Espace réservé du contenu 2">
            <a:extLst>
              <a:ext uri="{FF2B5EF4-FFF2-40B4-BE49-F238E27FC236}">
                <a16:creationId xmlns:a16="http://schemas.microsoft.com/office/drawing/2014/main" id="{F4ECFB83-D43B-4C14-B090-5999C49BBBA0}"/>
              </a:ext>
            </a:extLst>
          </p:cNvPr>
          <p:cNvSpPr>
            <a:spLocks noGrp="1"/>
          </p:cNvSpPr>
          <p:nvPr>
            <p:ph idx="1"/>
          </p:nvPr>
        </p:nvSpPr>
        <p:spPr>
          <a:xfrm>
            <a:off x="1150062" y="1546139"/>
            <a:ext cx="10325658" cy="4275438"/>
          </a:xfrm>
        </p:spPr>
        <p:txBody>
          <a:bodyPr>
            <a:noAutofit/>
          </a:bodyPr>
          <a:lstStyle/>
          <a:p>
            <a:pPr marL="0" indent="0" algn="just">
              <a:buNone/>
            </a:pPr>
            <a:r>
              <a:rPr lang="fr-CA" sz="2000" b="1" i="1" u="sng" dirty="0">
                <a:solidFill>
                  <a:schemeClr val="accent2">
                    <a:lumMod val="50000"/>
                  </a:schemeClr>
                </a:solidFill>
              </a:rPr>
              <a:t>Cette initiative permet : </a:t>
            </a:r>
          </a:p>
          <a:p>
            <a:pPr algn="just"/>
            <a:r>
              <a:rPr lang="fr-CA" sz="2000" dirty="0">
                <a:solidFill>
                  <a:schemeClr val="bg1"/>
                </a:solidFill>
                <a:latin typeface="Cambria" panose="02040503050406030204" pitchFamily="18" charset="0"/>
              </a:rPr>
              <a:t>Un moyen plus rapide de rejoindre – vs - « Je n’ai pas le temps »  (5 minutes vs deux mois).</a:t>
            </a:r>
          </a:p>
          <a:p>
            <a:pPr algn="just"/>
            <a:r>
              <a:rPr lang="fr-CA" sz="2000" dirty="0">
                <a:solidFill>
                  <a:schemeClr val="bg1"/>
                </a:solidFill>
                <a:latin typeface="Cambria" panose="02040503050406030204" pitchFamily="18" charset="0"/>
              </a:rPr>
              <a:t>Une expérience numérique: Initiative offre une nouvelle expérience d’adhésion  qui est adaptée aux jeunes hommes et aux hommes plus occupés qui ne sont peut-être pas encore prêts à adhérer à un Conseil.</a:t>
            </a:r>
          </a:p>
          <a:p>
            <a:pPr algn="just"/>
            <a:r>
              <a:rPr lang="fr-CA" sz="2000" dirty="0">
                <a:solidFill>
                  <a:schemeClr val="bg1"/>
                </a:solidFill>
                <a:latin typeface="Cambria" panose="02040503050406030204" pitchFamily="18" charset="0"/>
              </a:rPr>
              <a:t>Expérience sans pression, d’un faible engagement et l’approche numérique rencontre les hommes là où ils sont, aide à les former en tant qu’hommes catholiques, et nous permet d’apporter plus d’hommes dans le mouvement.</a:t>
            </a:r>
          </a:p>
          <a:p>
            <a:pPr algn="just"/>
            <a:r>
              <a:rPr lang="fr-CA" sz="2000" dirty="0">
                <a:solidFill>
                  <a:schemeClr val="bg1"/>
                </a:solidFill>
                <a:latin typeface="Cambria" panose="02040503050406030204" pitchFamily="18" charset="0"/>
              </a:rPr>
              <a:t>Un message amplifié- L’initiative d’adhésion en ligne est supportée par une importante campagne de marketing qui trouvera et travaillera pour convertir les membres éventuels.</a:t>
            </a:r>
          </a:p>
          <a:p>
            <a:pPr algn="just"/>
            <a:endParaRPr lang="fr-CA" sz="2000" dirty="0">
              <a:solidFill>
                <a:schemeClr val="bg1"/>
              </a:solidFill>
              <a:latin typeface="Cambria" panose="02040503050406030204" pitchFamily="18" charset="0"/>
            </a:endParaRPr>
          </a:p>
          <a:p>
            <a:pPr algn="just"/>
            <a:endParaRPr lang="fr-CA" sz="2000" dirty="0">
              <a:solidFill>
                <a:schemeClr val="bg1"/>
              </a:solidFill>
              <a:latin typeface="Cambria" panose="02040503050406030204" pitchFamily="18" charset="0"/>
            </a:endParaRPr>
          </a:p>
          <a:p>
            <a:pPr algn="just"/>
            <a:endParaRPr lang="fr-CA" sz="2000" dirty="0">
              <a:solidFill>
                <a:schemeClr val="bg1"/>
              </a:solidFill>
            </a:endParaRPr>
          </a:p>
        </p:txBody>
      </p:sp>
    </p:spTree>
    <p:extLst>
      <p:ext uri="{BB962C8B-B14F-4D97-AF65-F5344CB8AC3E}">
        <p14:creationId xmlns:p14="http://schemas.microsoft.com/office/powerpoint/2010/main" val="9204223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184</TotalTime>
  <Words>1211</Words>
  <Application>Microsoft Office PowerPoint</Application>
  <PresentationFormat>Grand écran</PresentationFormat>
  <Paragraphs>100</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Arial</vt:lpstr>
      <vt:lpstr>Cambria</vt:lpstr>
      <vt:lpstr>Corbel</vt:lpstr>
      <vt:lpstr>Trebuchet MS</vt:lpstr>
      <vt:lpstr>Tw Cen MT</vt:lpstr>
      <vt:lpstr>Circuit</vt:lpstr>
      <vt:lpstr>Adhésion en ligne</vt:lpstr>
      <vt:lpstr>L’adhésion en ligne est un geste individuel et réfléchi, posé par un homme catholique désireux  de se joindre à l’Ordre des Chevaliers de Colomb.  C’est lui qui initie sa propre démarche d’adhésion.</vt:lpstr>
      <vt:lpstr>Présentation PowerPoint</vt:lpstr>
      <vt:lpstr>Adhésion en ligne</vt:lpstr>
      <vt:lpstr>Pourquoi recruter et intégrer des membres plus jeunes ?  </vt:lpstr>
      <vt:lpstr>Adhésion en ligne</vt:lpstr>
      <vt:lpstr>Définition Établit d’abord comme projet pilote dans 14 États en août 2017, l’adhésion en ligne s’étend désormais à l’ensemble des juridictions aux États-Unis et au Canada.</vt:lpstr>
      <vt:lpstr>Pourquoi l’adhésion en ligne Cette initiative est une étape importante pour notre Ordre et présente une formidable opportunité de croissance de l’adhésion et engagement.</vt:lpstr>
      <vt:lpstr>Ce que l’adhésion en ligne fait </vt:lpstr>
      <vt:lpstr>Ce que l’adhésion en ligne ne fait pas</vt:lpstr>
      <vt:lpstr>Avantages de l’adhésion en ligne (1 de 2) Les membres qui rejoignent en ligne recevront les éléments suivants :</vt:lpstr>
      <vt:lpstr>Avantages de l’adhésion en ligne (2 de 2) Les membres qui rejoignent en ligne recevront les éléments suivants :</vt:lpstr>
      <vt:lpstr>Adhésion en ligne</vt:lpstr>
      <vt:lpstr>Présentation PowerPoint</vt:lpstr>
      <vt:lpstr>Adhésion en ligne</vt:lpstr>
      <vt:lpstr>Questions et réponses (1 de 5)</vt:lpstr>
      <vt:lpstr>Questions et réponses (2 de 5) </vt:lpstr>
      <vt:lpstr>Questions et réponses (3 de 5) </vt:lpstr>
      <vt:lpstr>Questions et réponses (4 de 5) </vt:lpstr>
      <vt:lpstr>Questions et réponses (5 de 5)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Adhésion en ligne</dc:title>
  <dc:creator>Pierre Pelchat</dc:creator>
  <cp:lastModifiedBy>Pierre Pelchat</cp:lastModifiedBy>
  <cp:revision>55</cp:revision>
  <dcterms:created xsi:type="dcterms:W3CDTF">2018-06-08T14:23:06Z</dcterms:created>
  <dcterms:modified xsi:type="dcterms:W3CDTF">2018-06-09T10:53:08Z</dcterms:modified>
</cp:coreProperties>
</file>