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8.jp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9" r:id="rId4"/>
    <p:sldId id="260" r:id="rId5"/>
    <p:sldId id="261" r:id="rId6"/>
    <p:sldId id="262" r:id="rId7"/>
    <p:sldId id="263" r:id="rId8"/>
    <p:sldId id="270" r:id="rId9"/>
    <p:sldId id="272" r:id="rId10"/>
    <p:sldId id="273" r:id="rId11"/>
    <p:sldId id="274" r:id="rId12"/>
    <p:sldId id="275" r:id="rId13"/>
    <p:sldId id="276" r:id="rId14"/>
    <p:sldId id="264" r:id="rId15"/>
    <p:sldId id="265" r:id="rId16"/>
    <p:sldId id="266" r:id="rId17"/>
    <p:sldId id="267" r:id="rId18"/>
    <p:sldId id="268" r:id="rId19"/>
    <p:sldId id="258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879"/>
    <a:srgbClr val="FFFFFF"/>
    <a:srgbClr val="112866"/>
    <a:srgbClr val="000000"/>
    <a:srgbClr val="565650"/>
    <a:srgbClr val="F7B718"/>
    <a:srgbClr val="A5A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C0882-F7E1-5441-B9F8-A4196EFDA7E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AA443-B9A2-0947-9F71-1AB5C8615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73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411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119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7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848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766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240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663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3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835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103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44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50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80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45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36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24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92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445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18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79DA3-AA20-334D-A972-F321FCBBA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87534E-0698-1A40-8DD8-BB22910DD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4CD8BD-70A7-2943-826D-B0585085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87ACFA-09D1-6C47-8A79-F31B24D8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54BF2C-C1ED-C548-8CA1-6789506A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77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24CFC0-22D1-1346-B239-01F9D277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2C57C0-1A97-8C4E-BED7-698B35B1E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083821-6A61-8C46-B829-E4FC2D7F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B47B48-76DF-0848-9CBE-5C321CD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E52E4D-89B0-BD4E-9CCB-76A5AB58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12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CF2DEA-F7D1-724A-B1A3-E3A44E158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66B8D1-D31C-1643-8A04-4E320DEE6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51B04A-518B-6644-A461-C3D18DF1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D4A13A-66A9-BE42-94A8-BC5E0C0D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4BB60B-13D8-4545-A93A-DA94D327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48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74FA9-34C2-2344-B272-D8CCC5D2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83BC46-F23F-474E-9291-B941AD21D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22775A-B875-9E49-8B9B-463C2662F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62A6AC-CCC3-7F4C-84DF-B3408B8C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6D134-6190-ED47-98EC-04FA1F68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51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D367D3-50FA-124C-89E2-50BF57A3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7E074F-1C88-224D-BE23-C51414A76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EE80BE-9170-9149-8514-E696A8B8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AA1456-AF6A-344B-9DF3-D52919C4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DC29A7-ACCC-1443-83D3-DFF60769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52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EBBC0-74F3-C04D-A679-9EC3A953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1DF2AD-66BA-CD4C-8F4F-E8C73375B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342C6E-7E58-F748-ADDE-88FF2C706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A216FA-10C0-E245-8D59-06C0BA57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7E9DF5-3E69-204D-892D-D24C3FA4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7E566A-5C8B-7040-B150-6525A215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46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31B21-1248-A043-B3A9-5E89BF28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24BFCA-677A-9B49-9268-805C540A1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FC2696-DF48-CE4D-9DC9-FD8CC28AB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39911A-13CD-DD44-A913-4C424306C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54D2C4-9650-6045-AF18-306E82CB8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CC550E-7CC4-104A-94E7-F027BE6F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0B2495-D44F-E144-971B-ADF3DA38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540E3E-BAB0-B442-9342-26F5761A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7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16865-EAED-BF4B-BC7E-51C4DFEB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4A2265-B393-B44B-9241-DCF0B6ED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DC3464-AB6B-ED46-95A9-98EAAC9B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3AD0A8-502D-1E45-BC5D-A295A40C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72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CFD0F7-CB66-D142-93C5-FEFA347E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F42E17-9DE4-B049-A56F-EBDECDE0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D014D3-B398-D548-AF54-26F6494B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72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BA1CA-7444-5E49-8CAD-4570E4F2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161E7-F6A2-AA43-AEF6-EF3FCE315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F2546D-50AE-D443-ACAE-4FEC54668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050D8B-B69E-434F-8523-16C109339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D836E0-358B-E54A-8DBF-7229D13F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FF320B-DE1F-CE45-A637-059B82B8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63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154E1-95FA-2A4B-983E-8D25F455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15D15F-4A12-B842-9E7C-1977D4FAF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FE0B06-B44D-0B4C-9E08-F79843B88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7ED03D-9E3A-5942-ABEE-07ECCA58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9AF170-2528-424F-AA1A-EDE2E283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ACF10A-BBBF-1D40-B268-3ADAAD1D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38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9DC140-DA76-E64F-B4E6-CAA7FF48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E0D41-54F6-2546-9D92-76F9A5062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E5B73B-4E38-7241-B599-54F64B7F4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77"/>
              </a:defRPr>
            </a:lvl1pPr>
          </a:lstStyle>
          <a:p>
            <a:fld id="{5D35E940-1D4A-B142-BD17-E5AEB6FCAA75}" type="datetimeFigureOut">
              <a:rPr lang="fr-FR" smtClean="0"/>
              <a:pPr/>
              <a:t>27/03/2024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8E68D-B531-4D47-9F38-8B9D84C05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3F5FF2-0BF3-4D4A-A7E6-5A77DD864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77"/>
              </a:defRPr>
            </a:lvl1pPr>
          </a:lstStyle>
          <a:p>
            <a:fld id="{B12828B4-AD67-824C-960D-E5F684D01B9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67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dobe Garamond Pro" panose="02020502060506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dobe Garamond Pro" panose="02020502060506020403" pitchFamily="18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dobe Garamond Pro" panose="02020502060506020403" pitchFamily="18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dobe Garamond Pro" panose="02020502060506020403" pitchFamily="18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dobe Garamond Pro" panose="02020502060506020403" pitchFamily="18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dobe Garamond Pro" panose="02020502060506020403" pitchFamily="18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31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16484F5-2813-9A40-B1EC-EFAE7FABA361}"/>
              </a:ext>
            </a:extLst>
          </p:cNvPr>
          <p:cNvSpPr/>
          <p:nvPr/>
        </p:nvSpPr>
        <p:spPr>
          <a:xfrm>
            <a:off x="0" y="1900720"/>
            <a:ext cx="12192000" cy="49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A5A59D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44300E-A333-2D43-BCFC-8D26F8611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523825"/>
            <a:ext cx="10817044" cy="907579"/>
          </a:xfrm>
        </p:spPr>
        <p:txBody>
          <a:bodyPr anchor="t">
            <a:noAutofit/>
          </a:bodyPr>
          <a:lstStyle/>
          <a:p>
            <a:r>
              <a:rPr lang="fr-FR" sz="48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CONGRÈS PROVINCIAL 2024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797541-CAB0-A240-8FBF-36F2D38D9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3503489"/>
            <a:ext cx="10670140" cy="28562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PRÉSENTÉ PAR L’HONORABLE ALAIN CHASSÉ</a:t>
            </a:r>
          </a:p>
          <a:p>
            <a:pPr>
              <a:lnSpc>
                <a:spcPct val="120000"/>
              </a:lnSpc>
            </a:pPr>
            <a:r>
              <a:rPr lang="fr-FR" sz="5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AVOCAT D’ÉTAT</a:t>
            </a:r>
          </a:p>
          <a:p>
            <a:r>
              <a:rPr lang="fr-FR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Protection des renseignements personnels dans le secteur privé •  </a:t>
            </a:r>
            <a:r>
              <a:rPr lang="fr-FR" b="1" dirty="0">
                <a:solidFill>
                  <a:srgbClr val="F7B71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Loi 25</a:t>
            </a:r>
            <a:r>
              <a:rPr lang="fr-FR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LRQC. P-39.1</a:t>
            </a:r>
          </a:p>
          <a:p>
            <a:pPr lvl="0">
              <a:lnSpc>
                <a:spcPct val="120000"/>
              </a:lnSpc>
              <a:spcAft>
                <a:spcPts val="100"/>
              </a:spcAft>
            </a:pPr>
            <a:r>
              <a:rPr lang="fr-CA" sz="4300" dirty="0">
                <a:solidFill>
                  <a:srgbClr val="F7B7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Droit à la vie privée &amp; </a:t>
            </a:r>
            <a:br>
              <a:rPr lang="fr-CA" sz="4300" dirty="0">
                <a:solidFill>
                  <a:srgbClr val="F7B7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4300" dirty="0">
                <a:solidFill>
                  <a:srgbClr val="F7B7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Protection de la vie privée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60B76E-1949-0B46-B595-7A1E60FAD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104" y="643205"/>
            <a:ext cx="7280024" cy="8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0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2646218" y="2095863"/>
            <a:ext cx="8306873" cy="32470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Barré en tout temps à clef.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Secrétaire-financier et grand chevalier uniquement. 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Seuls le secrétaire-financier et le grand chevalier ont accès aux informations.</a:t>
            </a:r>
            <a:endParaRPr lang="fr-CA" sz="3600" dirty="0">
              <a:solidFill>
                <a:srgbClr val="5656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2646218" y="1001996"/>
            <a:ext cx="949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Classeur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87602B-8219-D285-B0CB-DE18863E9A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53623"/>
            <a:ext cx="2854036" cy="160539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9D6330A-2630-BAAF-FBAB-B6DBEF941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F62448-51F2-FAAD-8CB9-FAE26BBD9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0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2633902" y="1712856"/>
            <a:ext cx="9068363" cy="39934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Système du Conseil suprême ou maison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Responsabilité du secrétaire-financier et du grand chevalier uniquement.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Protégé par un identifiant et un mot de passe. 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Accès uniquement pour les fins de l’administration du conseil.</a:t>
            </a:r>
            <a:endParaRPr lang="fr-CA" sz="3600" dirty="0">
              <a:solidFill>
                <a:srgbClr val="5656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2646218" y="950626"/>
            <a:ext cx="949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Support informatique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87602B-8219-D285-B0CB-DE18863E9A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53623"/>
            <a:ext cx="2854036" cy="160539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9D6330A-2630-BAAF-FBAB-B6DBEF941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F62448-51F2-FAAD-8CB9-FAE26BBD9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2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2633903" y="1774359"/>
            <a:ext cx="8306873" cy="2139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Établir une politique du conseil.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Approbation de l’exécutif.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Publier la politique à tous les membres.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2646218" y="1001996"/>
            <a:ext cx="949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spc="-100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Gouvernance adéquate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87602B-8219-D285-B0CB-DE18863E9A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8140"/>
            <a:ext cx="2854036" cy="160539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9D6330A-2630-BAAF-FBAB-B6DBEF941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F62448-51F2-FAAD-8CB9-FAE26BBD9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2633903" y="1774359"/>
            <a:ext cx="8306873" cy="43088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2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Détermination d’un responsable par l’exécutif (Grand chevalier par défaut).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2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des informations conservées.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2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Responsabilité des intervenants. 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200" dirty="0">
                <a:solidFill>
                  <a:srgbClr val="5656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de collecte des informations et les raisons de leur utilisation.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200" dirty="0">
                <a:solidFill>
                  <a:srgbClr val="5656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des mesures de sécurité en place.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2646218" y="1001996"/>
            <a:ext cx="94932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Politique de confidentialité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87602B-8219-D285-B0CB-DE18863E9A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8140"/>
            <a:ext cx="2854036" cy="160539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9D6330A-2630-BAAF-FBAB-B6DBEF941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F62448-51F2-FAAD-8CB9-FAE26BBD9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3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3499403" y="2179930"/>
            <a:ext cx="7212458" cy="387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manifeste;</a:t>
            </a:r>
          </a:p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libre;</a:t>
            </a:r>
          </a:p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éclairé;</a:t>
            </a:r>
          </a:p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 à des fins spécifiques;</a:t>
            </a:r>
          </a:p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nécessaire à la réalisation des fins pour lesquelles il a été donné.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3499403" y="593080"/>
            <a:ext cx="8913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 consentement</a:t>
            </a:r>
            <a:b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doit être 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18B7782-2F31-1335-9871-2A0D59155FE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21" y="553623"/>
            <a:ext cx="2854036" cy="160539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953A875-39DF-43EA-5A3F-1ED1704FA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E088FC-4C6D-F7F3-AA7D-77732C037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8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3674399" y="2474490"/>
            <a:ext cx="7294652" cy="19466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ou % du chiffre d’affaires.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Dommages – intérêts punitifs au moins 1 000 $.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3546595" y="1317467"/>
            <a:ext cx="856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les sanctions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51F05A5-41E2-0EB8-A8BE-87DB642FBF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559" y="869094"/>
            <a:ext cx="2854036" cy="160539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9AA3543-1DF8-7CA1-24F9-C088928D3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A86506-BCC9-5322-E7B3-C0F3D1AC4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3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1299525" y="2818799"/>
            <a:ext cx="10335802" cy="2139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Les affaires / Septembre 2023, p.21.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de Québec / 21 septembre 2023, p.18 – 31.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Soleil /  4 février 2023,  p.16 – 17.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3508674" y="814847"/>
            <a:ext cx="8560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LES PUBLICATIONS CONCERNANT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21370D8-0E9F-DDA4-C321-EDBFA93EBF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38" y="553623"/>
            <a:ext cx="2854036" cy="160539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0AC4248-2261-1A5A-8D3A-BBCA08D6A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9492A5-ECF8-A1BD-0989-57D2C2465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82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5259940" y="3172295"/>
            <a:ext cx="6932060" cy="3139321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Théâtre </a:t>
            </a:r>
            <a:r>
              <a:rPr lang="fr-C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Trident</a:t>
            </a: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Fédération d’histoire </a:t>
            </a:r>
            <a:b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Québec;</a:t>
            </a:r>
          </a:p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2400" dirty="0" err="1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Beneva</a:t>
            </a: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Opéra de Québec;</a:t>
            </a:r>
            <a:b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A" sz="2400" dirty="0">
              <a:solidFill>
                <a:srgbClr val="5656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2400" dirty="0" err="1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Diavie</a:t>
            </a: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Québec  Philanthrope;</a:t>
            </a:r>
          </a:p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SAQ; </a:t>
            </a:r>
          </a:p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 Groupe financier; </a:t>
            </a:r>
          </a:p>
          <a:p>
            <a:pPr marL="342900" lvl="0" indent="-342900">
              <a:spcAft>
                <a:spcPts val="9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 Laval, etc.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5350296" y="606277"/>
            <a:ext cx="6623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EXEMPLE D’INFORMATION </a:t>
            </a:r>
            <a:b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À LA CLIENTÈLE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9BE04B-1CFC-45BB-1E4D-C9C37D21B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170134" y="2836691"/>
            <a:ext cx="5820414" cy="910877"/>
          </a:xfrm>
          <a:prstGeom prst="rect">
            <a:avLst/>
          </a:prstGeom>
          <a:ln>
            <a:solidFill>
              <a:srgbClr val="143879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07E3D4-CAD3-513E-2FDA-3346422FD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250" y="381922"/>
            <a:ext cx="3818904" cy="5820413"/>
          </a:xfrm>
          <a:prstGeom prst="rect">
            <a:avLst/>
          </a:prstGeom>
          <a:ln>
            <a:solidFill>
              <a:srgbClr val="143879"/>
            </a:solidFill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6BEFE1F-4D13-6CE5-E540-64E2A4C81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A6FD7C-4D59-FBC7-8F5C-08C5D1E96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3937556" y="2069829"/>
            <a:ext cx="4157863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Aft>
                <a:spcPts val="1500"/>
              </a:spcAft>
            </a:pPr>
            <a:r>
              <a:rPr lang="fr-CA" sz="3000" b="1" dirty="0">
                <a:solidFill>
                  <a:srgbClr val="565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Richard </a:t>
            </a:r>
            <a:r>
              <a:rPr lang="fr-CA" sz="3000" b="1" dirty="0" err="1">
                <a:solidFill>
                  <a:srgbClr val="565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Paratte</a:t>
            </a:r>
            <a:r>
              <a:rPr lang="fr-CA" sz="3000" b="1" dirty="0">
                <a:solidFill>
                  <a:srgbClr val="565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sz="3000" dirty="0">
                <a:solidFill>
                  <a:srgbClr val="565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br>
              <a:rPr lang="fr-CA" sz="3000" dirty="0">
                <a:solidFill>
                  <a:srgbClr val="565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3000" b="1" dirty="0">
                <a:solidFill>
                  <a:srgbClr val="565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Alain Chassé </a:t>
            </a:r>
            <a:r>
              <a:rPr lang="fr-CA" sz="3000" dirty="0">
                <a:solidFill>
                  <a:srgbClr val="565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 </a:t>
            </a:r>
            <a:br>
              <a:rPr lang="fr-CA" sz="3000" dirty="0">
                <a:solidFill>
                  <a:srgbClr val="565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3000" dirty="0">
                <a:solidFill>
                  <a:srgbClr val="565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établi ces informations. </a:t>
            </a:r>
            <a:br>
              <a:rPr lang="fr-CA" sz="3000" dirty="0">
                <a:solidFill>
                  <a:srgbClr val="565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3000" dirty="0">
                <a:solidFill>
                  <a:srgbClr val="565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avis a été fait en décembre pour aider </a:t>
            </a:r>
            <a:br>
              <a:rPr lang="fr-CA" sz="3000" dirty="0">
                <a:solidFill>
                  <a:srgbClr val="565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3000" dirty="0">
                <a:solidFill>
                  <a:srgbClr val="5656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supporter des conseils locaux.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3075707" y="769814"/>
            <a:ext cx="856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 Secrétariat d’État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BC5F706-F55F-C7A5-2FA7-0E5E24A6D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583" y="2299854"/>
            <a:ext cx="2424175" cy="30671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66AA54-A2B2-FE48-550B-19D4DF7DF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086" y="2299854"/>
            <a:ext cx="2424175" cy="30671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D91106C-4FC0-527E-5418-099892828AF7}"/>
              </a:ext>
            </a:extLst>
          </p:cNvPr>
          <p:cNvSpPr txBox="1"/>
          <p:nvPr/>
        </p:nvSpPr>
        <p:spPr>
          <a:xfrm>
            <a:off x="1218083" y="5406596"/>
            <a:ext cx="261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 </a:t>
            </a:r>
            <a:r>
              <a:rPr lang="fr-CA" sz="2800" b="1" dirty="0" err="1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Paratte</a:t>
            </a:r>
            <a:endParaRPr lang="fr-CA" sz="2800" b="1" dirty="0">
              <a:solidFill>
                <a:srgbClr val="5656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CA" dirty="0">
                <a:solidFill>
                  <a:srgbClr val="5656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Ex-député d’État d’office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E77DA8-554C-F4CE-845B-5CE2B0B943B2}"/>
              </a:ext>
            </a:extLst>
          </p:cNvPr>
          <p:cNvSpPr txBox="1"/>
          <p:nvPr/>
        </p:nvSpPr>
        <p:spPr>
          <a:xfrm>
            <a:off x="8198451" y="5406596"/>
            <a:ext cx="261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Alain Chassé</a:t>
            </a:r>
          </a:p>
          <a:p>
            <a:pPr algn="ctr"/>
            <a:r>
              <a:rPr lang="fr-CA" dirty="0">
                <a:solidFill>
                  <a:srgbClr val="5656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Avocat d’État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6258AD-25A1-2758-202B-CAF38F08CEA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671" y="344937"/>
            <a:ext cx="2854036" cy="160539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F689FFB9-E8B0-AB03-BE1B-A710945D6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0F58F9A-5BE9-89E1-B41B-ABFA5B49B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1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817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C4F5F9-3460-DE4D-ADF9-EA6F39BD6835}"/>
              </a:ext>
            </a:extLst>
          </p:cNvPr>
          <p:cNvSpPr/>
          <p:nvPr/>
        </p:nvSpPr>
        <p:spPr>
          <a:xfrm>
            <a:off x="0" y="11700"/>
            <a:ext cx="12192000" cy="614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44300E-A333-2D43-BCFC-8D26F8611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6932" y="6314303"/>
            <a:ext cx="6845643" cy="326987"/>
          </a:xfrm>
        </p:spPr>
        <p:txBody>
          <a:bodyPr anchor="t">
            <a:normAutofit/>
          </a:bodyPr>
          <a:lstStyle/>
          <a:p>
            <a:pPr algn="r"/>
            <a:r>
              <a:rPr lang="fr-FR" sz="1200" b="1" dirty="0">
                <a:solidFill>
                  <a:srgbClr val="5656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200" b="1" dirty="0"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200" b="1" dirty="0">
                <a:solidFill>
                  <a:srgbClr val="565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2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1A2453-DEA9-0C49-9448-1D19B3B29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2" y="6267927"/>
            <a:ext cx="2829698" cy="3269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889118-83AF-2D4E-8B45-E392F778F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582" y="5593077"/>
            <a:ext cx="1194353" cy="11943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C178A4-B2A4-4E45-ABC9-416BA8BE0CD0}"/>
              </a:ext>
            </a:extLst>
          </p:cNvPr>
          <p:cNvSpPr/>
          <p:nvPr/>
        </p:nvSpPr>
        <p:spPr>
          <a:xfrm>
            <a:off x="1092200" y="2787702"/>
            <a:ext cx="10198100" cy="12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400" b="1" i="1" dirty="0">
                <a:solidFill>
                  <a:srgbClr val="A5A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 congrès.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CA" sz="3000" b="1" dirty="0">
                <a:solidFill>
                  <a:srgbClr val="F7B718"/>
                </a:solidFill>
                <a:latin typeface="Fairwater Script" panose="02000507000000020003" pitchFamily="2" charset="0"/>
                <a:cs typeface="Arial" panose="020B0604020202020204" pitchFamily="34" charset="0"/>
              </a:rPr>
              <a:t>Vivat </a:t>
            </a:r>
            <a:r>
              <a:rPr lang="fr-CA" sz="3000" b="1" dirty="0" err="1">
                <a:solidFill>
                  <a:srgbClr val="F7B718"/>
                </a:solidFill>
                <a:latin typeface="Fairwater Script" panose="02000507000000020003" pitchFamily="2" charset="0"/>
                <a:cs typeface="Arial" panose="020B0604020202020204" pitchFamily="34" charset="0"/>
              </a:rPr>
              <a:t>Jesus</a:t>
            </a:r>
            <a:r>
              <a:rPr lang="fr-CA" sz="3000" b="1" dirty="0">
                <a:solidFill>
                  <a:srgbClr val="F7B718"/>
                </a:solidFill>
                <a:latin typeface="Fairwater Script" panose="02000507000000020003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C0FB4E-4BAD-998F-DB2B-98A5202A4E32}"/>
              </a:ext>
            </a:extLst>
          </p:cNvPr>
          <p:cNvSpPr txBox="1"/>
          <p:nvPr/>
        </p:nvSpPr>
        <p:spPr>
          <a:xfrm>
            <a:off x="5974387" y="5751548"/>
            <a:ext cx="4308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solidFill>
                  <a:schemeClr val="bg2"/>
                </a:solidFill>
              </a:rPr>
              <a:t>Certains crédits images / </a:t>
            </a:r>
            <a:r>
              <a:rPr lang="fr-FR" sz="1000" dirty="0" err="1">
                <a:solidFill>
                  <a:schemeClr val="bg2"/>
                </a:solidFill>
              </a:rPr>
              <a:t>Pixabay</a:t>
            </a:r>
            <a:endParaRPr lang="fr-FR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6827026" y="3655942"/>
            <a:ext cx="388483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cap="all" dirty="0">
                <a:solidFill>
                  <a:srgbClr val="112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paru </a:t>
            </a:r>
            <a:br>
              <a:rPr lang="fr-CA" sz="2800" b="1" cap="all" dirty="0">
                <a:solidFill>
                  <a:srgbClr val="1128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800" b="1" cap="all" dirty="0">
                <a:solidFill>
                  <a:srgbClr val="112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notre revue </a:t>
            </a:r>
          </a:p>
          <a:p>
            <a:r>
              <a:rPr lang="fr-CA" sz="3400" b="1" cap="all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 Colombien </a:t>
            </a:r>
          </a:p>
          <a:p>
            <a:r>
              <a:rPr lang="fr-CA" sz="2800" b="1" cap="all" dirty="0">
                <a:solidFill>
                  <a:srgbClr val="112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ÉDITION Août 2023, page 9.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1AE7E6-CA62-53F9-C862-E63140733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250" y="287677"/>
            <a:ext cx="4604458" cy="5958710"/>
          </a:xfrm>
          <a:prstGeom prst="rect">
            <a:avLst/>
          </a:prstGeom>
          <a:solidFill>
            <a:srgbClr val="FFFFFF"/>
          </a:solidFill>
          <a:ln>
            <a:solidFill>
              <a:srgbClr val="143879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D3FB81-1BEA-6DDC-EF4C-DCD8CFA8C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220" y="739738"/>
            <a:ext cx="2135567" cy="2763675"/>
          </a:xfrm>
          <a:prstGeom prst="rect">
            <a:avLst/>
          </a:prstGeom>
          <a:solidFill>
            <a:srgbClr val="FFFFFF"/>
          </a:solidFill>
          <a:ln>
            <a:solidFill>
              <a:srgbClr val="143879"/>
            </a:solidFill>
          </a:ln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7EEE367-55D3-C32A-C07A-6FBB8DE55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8B8A3CA-784B-B816-D3CD-67D5ED4B2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3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5476020" y="3393343"/>
            <a:ext cx="6326329" cy="1329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Droit à la vie privée.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 de la vie privée.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5375563" y="1715417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Les Principes </a:t>
            </a:r>
          </a:p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fondamentaux 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CA17031-C0EB-8981-FB9A-3D1F5BC1DBF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4180" y="1337646"/>
            <a:ext cx="6710544" cy="3774681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E21ACACD-A1AB-30CC-1C37-1301B390F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79093B-0A94-2A65-105E-5C0E5DE31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3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2816565" y="2267285"/>
            <a:ext cx="8798992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Nomination d’un responsable qui doit prendre les mesures </a:t>
            </a:r>
            <a:b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raisonnables</a:t>
            </a: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diminuer le risque.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Publier le titre et les coordonnées sur le site internet ou tout </a:t>
            </a:r>
            <a:b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autre moyen approprié.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les mesures raisonnables pour diminuer le risque </a:t>
            </a:r>
            <a:b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qu’un préjudice soit causé.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Avoir établi des politiques et pratiques encadrant la gouvernance.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Obtenir le consentement des p</a:t>
            </a:r>
            <a:r>
              <a:rPr lang="fr-CA" sz="2400" dirty="0">
                <a:solidFill>
                  <a:srgbClr val="5656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ersonnes</a:t>
            </a: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concernées.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2964873" y="607592"/>
            <a:ext cx="10027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 vigueur depuis </a:t>
            </a:r>
            <a:b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 22 septembre 2022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FAC35C-4ECC-9452-230F-7C0FF146C7E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53623"/>
            <a:ext cx="2854036" cy="160539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7E0CDED-800C-1EE4-B03D-9F123FE3A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6128086" cy="224988"/>
          </a:xfrm>
        </p:spPr>
        <p:txBody>
          <a:bodyPr anchor="t">
            <a:no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838D52-BFCC-4373-A6A7-1EAFF6A01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4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2938731" y="2198476"/>
            <a:ext cx="8584771" cy="4008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Établir les politiques et pratiques. 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Évaluer les facteurs relatifs à la gestion des renseignements </a:t>
            </a:r>
            <a:b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vie privée. 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Respecter les règles du consentement.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Pratique encadrant la gouvernance.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Détruire les renseignements non essentiels après utilisation.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24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Règle concernant la collecte de renseignements et communication de ceux-ci.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2854036" y="593080"/>
            <a:ext cx="8754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 vigueur depuis </a:t>
            </a:r>
            <a:b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 22 septembre 2023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019CD2D-95D2-7136-1E93-3D4BADA702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95" y="553623"/>
            <a:ext cx="2854036" cy="160539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7AE0DEB-180E-3AC3-6D7A-3881195DC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09081E-9682-61F1-4874-129F41F25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0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3283528" y="2273380"/>
            <a:ext cx="7882313" cy="2885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Nom, prénom.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de téléphone : résidence/cellulaire. 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Adresse postale.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d’assurance sociale.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3283528" y="593080"/>
            <a:ext cx="8324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LES Informations personnelles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ADBB139-7FE8-1FF6-7846-DEB75A8038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964" y="553623"/>
            <a:ext cx="2854036" cy="160539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862F15B-B039-0C6C-67C4-7568C647A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E80AE33-F58C-6863-C8BD-2864B3AA4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6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2646218" y="2095863"/>
            <a:ext cx="8306873" cy="2885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Mettre en place des outils de protection.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Gouvernance adéquate. 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Politique de confidentialité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Obligation de détruire après usage.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2646218" y="1001996"/>
            <a:ext cx="949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 Responsabilisation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87602B-8219-D285-B0CB-DE18863E9A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53623"/>
            <a:ext cx="2854036" cy="160539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9D6330A-2630-BAAF-FBAB-B6DBEF941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F62448-51F2-FAAD-8CB9-FAE26BBD9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3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2753474" y="1580601"/>
            <a:ext cx="8198778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spcAft>
                <a:spcPts val="1500"/>
              </a:spcAft>
            </a:pPr>
            <a:r>
              <a:rPr lang="fr-CA" sz="32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leurs besoins spécifiques, les </a:t>
            </a:r>
            <a:r>
              <a:rPr lang="fr-CA" sz="3200" dirty="0">
                <a:solidFill>
                  <a:srgbClr val="5656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A" sz="32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onseils subordonnés possèdent les mêmes informations que le secrétariat et le Conseil suprême. </a:t>
            </a:r>
            <a:br>
              <a:rPr lang="fr-CA" sz="3200" dirty="0">
                <a:solidFill>
                  <a:srgbClr val="5656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32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Ils utilisent plusieurs méthodes pour conserver les informations des membres.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2677040" y="775968"/>
            <a:ext cx="949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OUTILS DE PROTECTION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87602B-8219-D285-B0CB-DE18863E9A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53623"/>
            <a:ext cx="2854036" cy="160539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9D6330A-2630-BAAF-FBAB-B6DBEF941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F62448-51F2-FAAD-8CB9-FAE26BBD9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6ED3D4C-0CDC-D8F8-F25B-59A2A3932F4B}"/>
              </a:ext>
            </a:extLst>
          </p:cNvPr>
          <p:cNvSpPr txBox="1"/>
          <p:nvPr/>
        </p:nvSpPr>
        <p:spPr>
          <a:xfrm>
            <a:off x="2785550" y="4144649"/>
            <a:ext cx="7882313" cy="20467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CA" sz="28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Officiers en ligne du Conseil suprême.</a:t>
            </a: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CA" sz="28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développées maison (resp. conseil).</a:t>
            </a: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CA" sz="28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Systèmes purement manuels style </a:t>
            </a:r>
            <a:r>
              <a:rPr lang="fr-CA" sz="2800" i="1" dirty="0" err="1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cardex</a:t>
            </a:r>
            <a:r>
              <a:rPr lang="fr-CA" sz="28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autres (resp. conseil).</a:t>
            </a:r>
          </a:p>
        </p:txBody>
      </p:sp>
    </p:spTree>
    <p:extLst>
      <p:ext uri="{BB962C8B-B14F-4D97-AF65-F5344CB8AC3E}">
        <p14:creationId xmlns:p14="http://schemas.microsoft.com/office/powerpoint/2010/main" val="301272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417C31-0145-0D4D-AD17-F5DB2858B10F}"/>
              </a:ext>
            </a:extLst>
          </p:cNvPr>
          <p:cNvSpPr txBox="1"/>
          <p:nvPr/>
        </p:nvSpPr>
        <p:spPr>
          <a:xfrm>
            <a:off x="2646218" y="2095863"/>
            <a:ext cx="8306873" cy="19466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Nomination d’un responsable en tout temps du porte-document.</a:t>
            </a:r>
          </a:p>
          <a:p>
            <a:pPr marL="342900" lvl="0" indent="-342900"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fr-CA" sz="3600" dirty="0">
                <a:solidFill>
                  <a:srgbClr val="5656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Secrétaire-financier.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2646218" y="1001996"/>
            <a:ext cx="949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Porte-Document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87602B-8219-D285-B0CB-DE18863E9A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53623"/>
            <a:ext cx="2854036" cy="160539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9D6330A-2630-BAAF-FBAB-B6DBEF941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PROVINCIAL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AVRIL 2024</a:t>
            </a:r>
            <a:endParaRPr lang="fr-FR" sz="11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F62448-51F2-FAAD-8CB9-FAE26BBD9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386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 de C">
      <a:dk1>
        <a:srgbClr val="112866"/>
      </a:dk1>
      <a:lt1>
        <a:srgbClr val="A4A49C"/>
      </a:lt1>
      <a:dk2>
        <a:srgbClr val="797973"/>
      </a:dk2>
      <a:lt2>
        <a:srgbClr val="FFFFFF"/>
      </a:lt2>
      <a:accent1>
        <a:srgbClr val="112866"/>
      </a:accent1>
      <a:accent2>
        <a:srgbClr val="EF3A39"/>
      </a:accent2>
      <a:accent3>
        <a:srgbClr val="A4A49C"/>
      </a:accent3>
      <a:accent4>
        <a:srgbClr val="F7B618"/>
      </a:accent4>
      <a:accent5>
        <a:srgbClr val="5B9BD5"/>
      </a:accent5>
      <a:accent6>
        <a:srgbClr val="439C46"/>
      </a:accent6>
      <a:hlink>
        <a:srgbClr val="4CB4FF"/>
      </a:hlink>
      <a:folHlink>
        <a:srgbClr val="FFFFFF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787</Words>
  <Application>Microsoft Macintosh PowerPoint</Application>
  <PresentationFormat>Grand écran</PresentationFormat>
  <Paragraphs>132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Adobe Garamond Pro</vt:lpstr>
      <vt:lpstr>Arial</vt:lpstr>
      <vt:lpstr>Arial Black</vt:lpstr>
      <vt:lpstr>Arial Narrow</vt:lpstr>
      <vt:lpstr>Calibri</vt:lpstr>
      <vt:lpstr>Fairwater Script</vt:lpstr>
      <vt:lpstr>Thème Office</vt:lpstr>
      <vt:lpstr>CONGRÈS PROVINCIAL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  <vt:lpstr>AVOCAT D’ÉTAT | CONGRÈS PROVINCIAL | AVRIL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Infographie Chevaliers de Colomb</dc:creator>
  <cp:lastModifiedBy>Postmaster Chevaliers de Colomb</cp:lastModifiedBy>
  <cp:revision>245</cp:revision>
  <dcterms:created xsi:type="dcterms:W3CDTF">2021-06-28T18:03:47Z</dcterms:created>
  <dcterms:modified xsi:type="dcterms:W3CDTF">2024-03-27T14:50:54Z</dcterms:modified>
</cp:coreProperties>
</file>