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5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718"/>
    <a:srgbClr val="000000"/>
    <a:srgbClr val="000001"/>
    <a:srgbClr val="143879"/>
    <a:srgbClr val="112866"/>
    <a:srgbClr val="FFFFFF"/>
    <a:srgbClr val="A5A59D"/>
    <a:srgbClr val="565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407"/>
  </p:normalViewPr>
  <p:slideViewPr>
    <p:cSldViewPr snapToGrid="0" snapToObjects="1">
      <p:cViewPr varScale="1">
        <p:scale>
          <a:sx n="119" d="100"/>
          <a:sy n="119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24575,'0'-11'0,"0"5"0,0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24575,'0'-11'0,"0"5"0,0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9:18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24575,'0'-11'0,"0"5"0,0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C0882-F7E1-5441-B9F8-A4196EFDA7E7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A443-B9A2-0947-9F71-1AB5C8615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73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1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6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8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27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80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4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45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6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48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7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7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6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A443-B9A2-0947-9F71-1AB5C8615A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79DA3-AA20-334D-A972-F321FCBB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87534E-0698-1A40-8DD8-BB22910D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CD8BD-70A7-2943-826D-B0585085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7ACFA-09D1-6C47-8A79-F31B24D8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54BF2C-C1ED-C548-8CA1-6789506A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4CFC0-22D1-1346-B239-01F9D277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2C57C0-1A97-8C4E-BED7-698B35B1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83821-6A61-8C46-B829-E4FC2D7F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B47B48-76DF-0848-9CBE-5C321CD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52E4D-89B0-BD4E-9CCB-76A5AB58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CF2DEA-F7D1-724A-B1A3-E3A44E158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66B8D1-D31C-1643-8A04-4E320DEE6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51B04A-518B-6644-A461-C3D18DF1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4A13A-66A9-BE42-94A8-BC5E0C0D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BB60B-13D8-4545-A93A-DA94D327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74FA9-34C2-2344-B272-D8CCC5D2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3BC46-F23F-474E-9291-B941AD21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2775A-B875-9E49-8B9B-463C2662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2A6AC-CCC3-7F4C-84DF-B3408B8C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6D134-6190-ED47-98EC-04FA1F6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367D3-50FA-124C-89E2-50BF57A3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E074F-1C88-224D-BE23-C51414A76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E80BE-9170-9149-8514-E696A8B8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A1456-AF6A-344B-9DF3-D52919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C29A7-ACCC-1443-83D3-DFF6076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EBBC0-74F3-C04D-A679-9EC3A953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DF2AD-66BA-CD4C-8F4F-E8C73375B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342C6E-7E58-F748-ADDE-88FF2C706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A216FA-10C0-E245-8D59-06C0BA57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7E9DF5-3E69-204D-892D-D24C3FA4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E566A-5C8B-7040-B150-6525A215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31B21-1248-A043-B3A9-5E89BF28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24BFCA-677A-9B49-9268-805C540A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FC2696-DF48-CE4D-9DC9-FD8CC28AB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39911A-13CD-DD44-A913-4C424306C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54D2C4-9650-6045-AF18-306E82CB8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CC550E-7CC4-104A-94E7-F027BE6F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0B2495-D44F-E144-971B-ADF3DA38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540E3E-BAB0-B442-9342-26F5761A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16865-EAED-BF4B-BC7E-51C4DFEB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4A2265-B393-B44B-9241-DCF0B6E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DC3464-AB6B-ED46-95A9-98EAAC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3AD0A8-502D-1E45-BC5D-A295A40C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7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CFD0F7-CB66-D142-93C5-FEFA347E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F42E17-9DE4-B049-A56F-EBDECDE0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D014D3-B398-D548-AF54-26F6494B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2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BA1CA-7444-5E49-8CAD-4570E4F2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161E7-F6A2-AA43-AEF6-EF3FCE31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F2546D-50AE-D443-ACAE-4FEC5466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050D8B-B69E-434F-8523-16C10933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D836E0-358B-E54A-8DBF-7229D13F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F320B-DE1F-CE45-A637-059B82B8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3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154E1-95FA-2A4B-983E-8D25F455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15D15F-4A12-B842-9E7C-1977D4FA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FE0B06-B44D-0B4C-9E08-F79843B88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7ED03D-9E3A-5942-ABEE-07ECCA58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E940-1D4A-B142-BD17-E5AEB6FCAA75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9AF170-2528-424F-AA1A-EDE2E283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ACF10A-BBBF-1D40-B268-3ADAAD1D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28B4-AD67-824C-960D-E5F684D0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38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9DC140-DA76-E64F-B4E6-CAA7FF48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E0D41-54F6-2546-9D92-76F9A506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5B73B-4E38-7241-B599-54F64B7F4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fld id="{5D35E940-1D4A-B142-BD17-E5AEB6FCAA75}" type="datetimeFigureOut">
              <a:rPr lang="fr-FR" smtClean="0"/>
              <a:pPr/>
              <a:t>13/11/2024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8E68D-B531-4D47-9F38-8B9D84C0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F5FF2-0BF3-4D4A-A7E6-5A77DD86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fld id="{B12828B4-AD67-824C-960D-E5F684D01B9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6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dobe Garamond Pro" panose="02020502060506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dobe Garamond Pro" panose="0202050206050602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31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16484F5-2813-9A40-B1EC-EFAE7FABA361}"/>
              </a:ext>
            </a:extLst>
          </p:cNvPr>
          <p:cNvSpPr/>
          <p:nvPr/>
        </p:nvSpPr>
        <p:spPr>
          <a:xfrm>
            <a:off x="0" y="1900720"/>
            <a:ext cx="12192000" cy="49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A5A59D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44300E-A333-2D43-BCFC-8D26F8611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325042"/>
            <a:ext cx="10817044" cy="907579"/>
          </a:xfrm>
        </p:spPr>
        <p:txBody>
          <a:bodyPr anchor="t">
            <a:noAutofit/>
          </a:bodyPr>
          <a:lstStyle/>
          <a:p>
            <a:r>
              <a:rPr lang="fr-FR" sz="48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CONGRÈS MI-ANNÉE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797541-CAB0-A240-8FBF-36F2D38D9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299" y="3238499"/>
            <a:ext cx="6273801" cy="3370223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fr-FR" sz="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PRÉSENTÉ PAR L’HONORABLE </a:t>
            </a:r>
          </a:p>
          <a:p>
            <a:pPr algn="l">
              <a:lnSpc>
                <a:spcPct val="120000"/>
              </a:lnSpc>
            </a:pPr>
            <a:r>
              <a:rPr lang="fr-FR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72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72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ALAIN CHASSÉ </a:t>
            </a:r>
            <a:br>
              <a:rPr lang="fr-FR" sz="72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FR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AVOCAT D’ÉTAT</a:t>
            </a:r>
          </a:p>
          <a:p>
            <a:pPr algn="l">
              <a:lnSpc>
                <a:spcPct val="120000"/>
              </a:lnSpc>
            </a:pPr>
            <a:r>
              <a:rPr lang="fr-FR" sz="42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Protection des renseignements personnels </a:t>
            </a:r>
            <a:br>
              <a:rPr lang="fr-FR" sz="42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42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dans le secteur privé • </a:t>
            </a:r>
            <a:r>
              <a:rPr lang="fr-FR" sz="4200" b="1" dirty="0">
                <a:solidFill>
                  <a:srgbClr val="F7B7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Loi 25</a:t>
            </a:r>
            <a:r>
              <a:rPr lang="fr-FR" sz="4200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LRQC. P-39.1 • </a:t>
            </a:r>
            <a:r>
              <a:rPr lang="fr-FR" sz="4200" b="1" dirty="0">
                <a:solidFill>
                  <a:srgbClr val="F7B71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2.0</a:t>
            </a:r>
          </a:p>
          <a:p>
            <a:pPr lvl="0" algn="l">
              <a:lnSpc>
                <a:spcPct val="120000"/>
              </a:lnSpc>
              <a:spcAft>
                <a:spcPts val="100"/>
              </a:spcAft>
            </a:pPr>
            <a:r>
              <a:rPr lang="fr-CA" sz="51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Droit à la vie privée &amp; </a:t>
            </a:r>
            <a:br>
              <a:rPr lang="fr-CA" sz="51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5100" dirty="0">
                <a:solidFill>
                  <a:srgbClr val="F7B7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de la vie privée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60B76E-1949-0B46-B595-7A1E60FA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04" y="643205"/>
            <a:ext cx="7280024" cy="8412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A1FA9E-88E7-96FD-5A7D-EFF55A6B9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028" y="3337976"/>
            <a:ext cx="2293321" cy="29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212451" y="1990341"/>
            <a:ext cx="4458349" cy="239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nom de l’organisme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date d’entrée en vigueur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date de la dernière mise à jour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façon de recueillir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informations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sécurité en place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4500" b="1" cap="all" baseline="6000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(SUITE) </a:t>
            </a:r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14:cNvPr>
              <p14:cNvContentPartPr/>
              <p14:nvPr/>
            </p14:nvContentPartPr>
            <p14:xfrm>
              <a:off x="4726860" y="2777500"/>
              <a:ext cx="360" cy="360"/>
            </p14:xfrm>
          </p:contentPart>
        </mc:Choice>
        <mc:Fallback xmlns="">
          <p:pic>
            <p:nvPicPr>
              <p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7860" y="2768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14:cNvPr>
              <p14:cNvContentPartPr/>
              <p14:nvPr/>
            </p14:nvContentPartPr>
            <p14:xfrm>
              <a:off x="12756660" y="738820"/>
              <a:ext cx="360" cy="8280"/>
            </p14:xfrm>
          </p:contentPart>
        </mc:Choice>
        <mc:Fallback xmlns="">
          <p:pic>
            <p:nvPicPr>
              <p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47660" y="729820"/>
                <a:ext cx="18000" cy="2592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8AFF39B3-9671-FF30-586F-ECC8402D0A9B}"/>
              </a:ext>
            </a:extLst>
          </p:cNvPr>
          <p:cNvSpPr txBox="1"/>
          <p:nvPr/>
        </p:nvSpPr>
        <p:spPr>
          <a:xfrm>
            <a:off x="3212451" y="1406264"/>
            <a:ext cx="875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politique doit préciser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22B331-6A47-E92A-A932-9908F9CFAA50}"/>
              </a:ext>
            </a:extLst>
          </p:cNvPr>
          <p:cNvSpPr txBox="1"/>
          <p:nvPr/>
        </p:nvSpPr>
        <p:spPr>
          <a:xfrm>
            <a:off x="7797799" y="1990341"/>
            <a:ext cx="3999781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Personnes qui ont accès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faire rectifier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données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 déposer une plainte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personne responsable (coordonnées).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072F97-A7DB-9369-0539-73DB834AA44C}"/>
              </a:ext>
            </a:extLst>
          </p:cNvPr>
          <p:cNvSpPr txBox="1"/>
          <p:nvPr/>
        </p:nvSpPr>
        <p:spPr>
          <a:xfrm>
            <a:off x="3212451" y="4559428"/>
            <a:ext cx="875059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5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doit être claire et simple du point de vue du lecteur.</a:t>
            </a:r>
          </a:p>
          <a:p>
            <a:pPr marR="0" lvl="0">
              <a:spcBef>
                <a:spcPts val="0"/>
              </a:spcBef>
              <a:spcAft>
                <a:spcPts val="5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Référence :  </a:t>
            </a:r>
            <a:r>
              <a:rPr lang="fr-CA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Article de l’Avocat d’État dans la </a:t>
            </a:r>
            <a:r>
              <a:rPr lang="fr-CA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PROCHAINE ÉDITION</a:t>
            </a:r>
            <a:r>
              <a:rPr lang="fr-CA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CA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revue Le Colombien prévue pour décembre 2024.</a:t>
            </a:r>
          </a:p>
          <a:p>
            <a:pPr marR="0" lvl="0">
              <a:spcBef>
                <a:spcPts val="0"/>
              </a:spcBef>
              <a:spcAft>
                <a:spcPts val="5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Rédiger une politique de confidentialité.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 explicatif pour les entreprises. Sur le site de la CAIQ.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875426D-65DA-3842-66C1-E704A4B6D231}"/>
              </a:ext>
            </a:extLst>
          </p:cNvPr>
          <p:cNvCxnSpPr>
            <a:cxnSpLocks/>
          </p:cNvCxnSpPr>
          <p:nvPr/>
        </p:nvCxnSpPr>
        <p:spPr>
          <a:xfrm>
            <a:off x="3212451" y="4503500"/>
            <a:ext cx="3218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1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AFF39B3-9671-FF30-586F-ECC8402D0A9B}"/>
              </a:ext>
            </a:extLst>
          </p:cNvPr>
          <p:cNvSpPr txBox="1"/>
          <p:nvPr/>
        </p:nvSpPr>
        <p:spPr>
          <a:xfrm>
            <a:off x="3212451" y="1444364"/>
            <a:ext cx="875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Portabilité des données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E5FE8F-C30E-B945-37BE-568F2C4451C2}"/>
              </a:ext>
            </a:extLst>
          </p:cNvPr>
          <p:cNvSpPr txBox="1"/>
          <p:nvPr/>
        </p:nvSpPr>
        <p:spPr>
          <a:xfrm>
            <a:off x="3282876" y="2086765"/>
            <a:ext cx="8185507" cy="378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ts val="2600"/>
              </a:lnSpc>
              <a:spcAft>
                <a:spcPts val="10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organisations ont l’obligation de communiquer dans un format technologique structuré un renseignement personnel, une information recueillie et/ou à un organisme autorisé à la demande du requérant. </a:t>
            </a:r>
          </a:p>
          <a:p>
            <a:pPr marR="0" lvl="0">
              <a:lnSpc>
                <a:spcPts val="2600"/>
              </a:lnSpc>
              <a:spcAft>
                <a:spcPts val="10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Ainsi on doit vérifier l’identité du requérant et lui transmettre l’information dans les  30 jours de la réception de la demande.</a:t>
            </a:r>
          </a:p>
          <a:p>
            <a:pPr marR="0" lvl="0">
              <a:lnSpc>
                <a:spcPts val="2600"/>
              </a:lnSpc>
              <a:spcAft>
                <a:spcPts val="10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également l’obligation de porter assistance pour identifier les renseignements recherchés. Les informations commerciales confidentielles, informations concernant des tiers, une demande abusive et des difficultés pratiques sérieuses font l’objet de restrictions.</a:t>
            </a:r>
          </a:p>
          <a:p>
            <a:pPr marR="0" lvl="0">
              <a:lnSpc>
                <a:spcPts val="2600"/>
              </a:lnSpc>
              <a:spcAft>
                <a:spcPts val="1000"/>
              </a:spcAft>
            </a:pPr>
            <a:endParaRPr lang="fr-C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4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8AFF39B3-9671-FF30-586F-ECC8402D0A9B}"/>
              </a:ext>
            </a:extLst>
          </p:cNvPr>
          <p:cNvSpPr txBox="1"/>
          <p:nvPr/>
        </p:nvSpPr>
        <p:spPr>
          <a:xfrm>
            <a:off x="3212451" y="1444364"/>
            <a:ext cx="875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Politique de gouvernance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E5FE8F-C30E-B945-37BE-568F2C4451C2}"/>
              </a:ext>
            </a:extLst>
          </p:cNvPr>
          <p:cNvSpPr txBox="1"/>
          <p:nvPr/>
        </p:nvSpPr>
        <p:spPr>
          <a:xfrm>
            <a:off x="3212451" y="2089778"/>
            <a:ext cx="818550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Préciser le cadre de gouvernance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Énoncer les règles qui guident les pratiques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Préciser les renseignements personnels recueillis et dans quel but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Préciser la méthode pour recueillir les renseignements</a:t>
            </a: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personnels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Définir la façon dont sont conservés et protégés les informations ainsi que leur destruction.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Déterminer la responsabilité des intervenants et du conseil d’administration (gouvernance).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Préciser l’utilisation que l’on fait de ces informations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Préciser les droits des personnes concernées.</a:t>
            </a:r>
          </a:p>
        </p:txBody>
      </p:sp>
    </p:spTree>
    <p:extLst>
      <p:ext uri="{BB962C8B-B14F-4D97-AF65-F5344CB8AC3E}">
        <p14:creationId xmlns:p14="http://schemas.microsoft.com/office/powerpoint/2010/main" val="387880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5409572" y="867061"/>
            <a:ext cx="629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CONCLUSION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CA17031-C0EB-8981-FB9A-3D1F5BC1DB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3710" y="869621"/>
            <a:ext cx="6016006" cy="338400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21ACACD-A1AB-30CC-1C37-1301B390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9093B-0A94-2A65-105E-5C0E5DE31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FFE8FC-BBE4-88AE-F3FA-48C830546BCB}"/>
              </a:ext>
            </a:extLst>
          </p:cNvPr>
          <p:cNvSpPr txBox="1"/>
          <p:nvPr/>
        </p:nvSpPr>
        <p:spPr>
          <a:xfrm>
            <a:off x="5409572" y="1693499"/>
            <a:ext cx="6269252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loi 25 n’est pas simple mais elle doit être respectée. La présente présentation se veut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aide aux conseils et </a:t>
            </a: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ssemblées.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L’avocat d’État peut également vous aider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l’application de cette loi.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7F48DD-3365-B75F-A1BB-CD9D89C82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533" y="4253624"/>
            <a:ext cx="2176396" cy="10222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E57C95-8ACF-0DAD-2BAF-C38566CFE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183" y="4003594"/>
            <a:ext cx="1673632" cy="21189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8675FA5-EA36-8CC7-F619-9B5E64388005}"/>
              </a:ext>
            </a:extLst>
          </p:cNvPr>
          <p:cNvSpPr txBox="1"/>
          <p:nvPr/>
        </p:nvSpPr>
        <p:spPr>
          <a:xfrm>
            <a:off x="7304088" y="4893540"/>
            <a:ext cx="292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C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C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fr-CA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CA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Alain Chassé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Avocat d’État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3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81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C4F5F9-3460-DE4D-ADF9-EA6F39BD6835}"/>
              </a:ext>
            </a:extLst>
          </p:cNvPr>
          <p:cNvSpPr/>
          <p:nvPr/>
        </p:nvSpPr>
        <p:spPr>
          <a:xfrm>
            <a:off x="0" y="11700"/>
            <a:ext cx="12192000" cy="614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44300E-A333-2D43-BCFC-8D26F8611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32" y="6314303"/>
            <a:ext cx="6845643" cy="326987"/>
          </a:xfrm>
        </p:spPr>
        <p:txBody>
          <a:bodyPr anchor="t">
            <a:normAutofit/>
          </a:bodyPr>
          <a:lstStyle/>
          <a:p>
            <a:pPr algn="r"/>
            <a:r>
              <a:rPr lang="fr-FR" sz="1200" b="1" dirty="0">
                <a:solidFill>
                  <a:srgbClr val="5656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200" b="1" dirty="0"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200" b="1" dirty="0">
                <a:solidFill>
                  <a:srgbClr val="565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200" b="1" dirty="0">
                <a:solidFill>
                  <a:srgbClr val="5656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  <a:endParaRPr lang="fr-FR" sz="12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1A2453-DEA9-0C49-9448-1D19B3B2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2" y="6267927"/>
            <a:ext cx="2829698" cy="3269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889118-83AF-2D4E-8B45-E392F778F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582" y="5593077"/>
            <a:ext cx="1194353" cy="11943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C178A4-B2A4-4E45-ABC9-416BA8BE0CD0}"/>
              </a:ext>
            </a:extLst>
          </p:cNvPr>
          <p:cNvSpPr/>
          <p:nvPr/>
        </p:nvSpPr>
        <p:spPr>
          <a:xfrm>
            <a:off x="1092200" y="2787702"/>
            <a:ext cx="10198100" cy="12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i="1" dirty="0">
                <a:solidFill>
                  <a:srgbClr val="A5A5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 congrès.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CA" sz="3000" b="1" dirty="0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Vivat </a:t>
            </a:r>
            <a:r>
              <a:rPr lang="fr-CA" sz="3000" b="1" dirty="0" err="1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Jesus</a:t>
            </a:r>
            <a:r>
              <a:rPr lang="fr-CA" sz="3000" b="1" dirty="0">
                <a:solidFill>
                  <a:srgbClr val="F7B718"/>
                </a:solidFill>
                <a:latin typeface="Fairwater Script" panose="02000507000000020003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C0FB4E-4BAD-998F-DB2B-98A5202A4E32}"/>
              </a:ext>
            </a:extLst>
          </p:cNvPr>
          <p:cNvSpPr txBox="1"/>
          <p:nvPr/>
        </p:nvSpPr>
        <p:spPr>
          <a:xfrm>
            <a:off x="5974387" y="5751548"/>
            <a:ext cx="4308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bg2"/>
                </a:solidFill>
              </a:rPr>
              <a:t>Certains crédits images / </a:t>
            </a:r>
            <a:r>
              <a:rPr lang="fr-FR" sz="1000" dirty="0" err="1">
                <a:solidFill>
                  <a:schemeClr val="bg2"/>
                </a:solidFill>
              </a:rPr>
              <a:t>Pixabay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558786"/>
            <a:ext cx="8427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précédente présentation couvrait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FAC35C-4ECC-9452-230F-7C0FF146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274" y="440560"/>
            <a:ext cx="3538964" cy="19906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0" y="1636004"/>
            <a:ext cx="8427474" cy="469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Principes fondamentaux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Dates d’entrée en vigueur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Nomination d’un responsable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Facteurs de risques</a:t>
            </a:r>
          </a:p>
          <a:p>
            <a:pPr marL="914400" lvl="1" indent="-457200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Règles du consentement.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Définitions des informations personnelles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Responsabilité pour les conseils et assemblées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Définitions des outils de protection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Gouvernance adéquate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Politiques de confidentialité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sanctions.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7D8EF-E7AB-92CE-9759-E4A78C007EB7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1E4BDFD-01EC-392C-EED2-6942A415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D1B6D00D-7877-3F0F-0835-6FF8FB2A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F1EE51D-7301-DED9-4A6C-767A3A7D5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558786"/>
            <a:ext cx="857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 présent exposé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porte sur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1" y="1597708"/>
            <a:ext cx="8514122" cy="203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Avis concernant un incident de confidentialité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Consentement : critères de validité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 d’une politique de confidentialité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Portabilité des dossiers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 de gouvernance.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9AEFDA-F88A-0E5F-62E3-ABB08D613190}"/>
              </a:ext>
            </a:extLst>
          </p:cNvPr>
          <p:cNvSpPr txBox="1"/>
          <p:nvPr/>
        </p:nvSpPr>
        <p:spPr>
          <a:xfrm>
            <a:off x="3352151" y="4884714"/>
            <a:ext cx="8514122" cy="122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Droit à la vie privée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Rapidité des innovations donc vigilance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de la vie privée nous concerne tous.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EFEA3E-002B-2B23-64EF-351A05A40270}"/>
              </a:ext>
            </a:extLst>
          </p:cNvPr>
          <p:cNvSpPr txBox="1"/>
          <p:nvPr/>
        </p:nvSpPr>
        <p:spPr>
          <a:xfrm>
            <a:off x="3352151" y="3784163"/>
            <a:ext cx="857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Rappel des principes fondamentaux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274" y="440560"/>
            <a:ext cx="3538964" cy="1990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6E9EC0E-A547-71D1-733E-8A0F108CF7D4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718CD45-9089-6D10-89C0-E292AACB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EB758EFC-2D70-9232-A825-AD7FC5A39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4402248" cy="2503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596B2B4-8BD8-F141-B0C5-A3DAC3D57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4" y="6524747"/>
            <a:ext cx="1947001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1634864"/>
            <a:ext cx="857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Avis concernant un incident de confidentialité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1" y="2673786"/>
            <a:ext cx="8514122" cy="309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 qui présente un risque de préjudice sérieux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Doit faire un avis à la Commission d’accès à l’information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Québec (CAIQ)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incident de confidentialité</a:t>
            </a:r>
          </a:p>
          <a:p>
            <a:pPr marL="1371600" lvl="2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Accès non autorisé à un renseignement personnel</a:t>
            </a:r>
          </a:p>
          <a:p>
            <a:pPr marL="1371600" lvl="2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Utilisation non autorisée d’un renseignement personnel</a:t>
            </a:r>
          </a:p>
          <a:p>
            <a:pPr marL="1371600" lvl="2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non autorisée</a:t>
            </a:r>
          </a:p>
          <a:p>
            <a:pPr marL="1371600" lvl="2" indent="-457200">
              <a:lnSpc>
                <a:spcPct val="115000"/>
              </a:lnSpc>
              <a:buFont typeface="+mj-lt"/>
              <a:buAutoNum type="alphaLcParenR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Perte d’un renseignement.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440560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1482464"/>
            <a:ext cx="8572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Avis sur formulaire de déclaration sur le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site de la CAIQ </a:t>
            </a:r>
            <a:r>
              <a:rPr lang="fr-CA" sz="2400" cap="all" dirty="0">
                <a:solidFill>
                  <a:srgbClr val="112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pages) </a:t>
            </a: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1" y="3143686"/>
            <a:ext cx="8514122" cy="299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 de l’entreprise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 de l’incident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 et circonstance de l’incident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 des renseignements visés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Endroit et support de conservation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Personnes concernées et Avis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Obligation de diminuer le risque de préjudice.</a:t>
            </a:r>
            <a:endParaRPr lang="fr-CA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Donc il faut bien protéger pour éviter la déclaration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4500" b="1" cap="all" baseline="6000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(SUITE) </a:t>
            </a:r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1634864"/>
            <a:ext cx="857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Consentement :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critères de validité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1" y="2673786"/>
            <a:ext cx="8514122" cy="335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consentement permet d’exercer un contrôle </a:t>
            </a:r>
            <a:b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les renseignements personnels.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consentement doit être 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Manifeste – Libre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Éclairé – Spécifique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Granulaire (demandé pour chacune des fins visée)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Compréhensible – Temporaire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Demandes faites de manière distincte.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440560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39451" y="2673284"/>
            <a:ext cx="8514122" cy="15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Loi sur les services de santé et les services sociaux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civil du Québec article 35 et les renseignements personnels détenus sur autrui recueillis et utilisés ou communiqués à des tiers à l’occasion de l’exploitation d’une entreprise (CCQ art 1525).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4500" b="1" cap="all" baseline="6000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(SUITE A) </a:t>
            </a:r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14:cNvPr>
              <p14:cNvContentPartPr/>
              <p14:nvPr/>
            </p14:nvContentPartPr>
            <p14:xfrm>
              <a:off x="4726860" y="2777500"/>
              <a:ext cx="360" cy="360"/>
            </p14:xfrm>
          </p:contentPart>
        </mc:Choice>
        <mc:Fallback xmlns="">
          <p:pic>
            <p:nvPicPr>
              <p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7860" y="2768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14:cNvPr>
              <p14:cNvContentPartPr/>
              <p14:nvPr/>
            </p14:nvContentPartPr>
            <p14:xfrm>
              <a:off x="12756660" y="738820"/>
              <a:ext cx="360" cy="8280"/>
            </p14:xfrm>
          </p:contentPart>
        </mc:Choice>
        <mc:Fallback xmlns="">
          <p:pic>
            <p:nvPicPr>
              <p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48020" y="729820"/>
                <a:ext cx="18000" cy="2592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8AFF39B3-9671-FF30-586F-ECC8402D0A9B}"/>
              </a:ext>
            </a:extLst>
          </p:cNvPr>
          <p:cNvSpPr txBox="1"/>
          <p:nvPr/>
        </p:nvSpPr>
        <p:spPr>
          <a:xfrm>
            <a:off x="3212451" y="1444364"/>
            <a:ext cx="875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Obligation de suivre les autres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lois sur le consentement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822628B-0602-EA6D-BAD5-16FEF2BE3186}"/>
              </a:ext>
            </a:extLst>
          </p:cNvPr>
          <p:cNvSpPr txBox="1"/>
          <p:nvPr/>
        </p:nvSpPr>
        <p:spPr>
          <a:xfrm>
            <a:off x="3212451" y="4570563"/>
            <a:ext cx="8514122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Toute personne a droit à sa vie privée et à son contrôle.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contrôle s’exerce par des droits et par le consentement.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consentement est nécessaire pour l’obtention auprès d’un tiers. 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67BE9B9-F62E-C2D4-2054-FA7E01DDD34B}"/>
              </a:ext>
            </a:extLst>
          </p:cNvPr>
          <p:cNvCxnSpPr>
            <a:cxnSpLocks/>
          </p:cNvCxnSpPr>
          <p:nvPr/>
        </p:nvCxnSpPr>
        <p:spPr>
          <a:xfrm>
            <a:off x="3212451" y="4465400"/>
            <a:ext cx="3218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0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212451" y="1444364"/>
            <a:ext cx="875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Obligation de suivre les autres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lois sur le consentement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4500" b="1" cap="all" baseline="60000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(SUITE b) </a:t>
            </a:r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756078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D08BE1-19D1-725C-0666-1EA557DA3D22}"/>
              </a:ext>
            </a:extLst>
          </p:cNvPr>
          <p:cNvSpPr txBox="1"/>
          <p:nvPr/>
        </p:nvSpPr>
        <p:spPr>
          <a:xfrm>
            <a:off x="3212451" y="2658249"/>
            <a:ext cx="8312508" cy="239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est essentiel qu’une organisation documente ses politiques incluant la documentation sur la validité du consentement.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L’organisation doit s’assurer qu’elle obtient le consentement de la bonne personne (personne concernée).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Référence : Ligne directrice 2033-1- Consentement : critères de validité (version 1.0) Document sur le site de la CAIQ.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14:cNvPr>
              <p14:cNvContentPartPr/>
              <p14:nvPr/>
            </p14:nvContentPartPr>
            <p14:xfrm>
              <a:off x="4726860" y="2777500"/>
              <a:ext cx="360" cy="360"/>
            </p14:xfrm>
          </p:contentPart>
        </mc:Choice>
        <mc:Fallback xmlns="">
          <p:pic>
            <p:nvPicPr>
              <p:cNvPr id="7" name="Entrée manuscrite 6">
                <a:extLst>
                  <a:ext uri="{FF2B5EF4-FFF2-40B4-BE49-F238E27FC236}">
                    <a16:creationId xmlns:a16="http://schemas.microsoft.com/office/drawing/2014/main" id="{9B914ED3-AA54-A905-E1E8-A940355AC4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7860" y="2768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14:cNvPr>
              <p14:cNvContentPartPr/>
              <p14:nvPr/>
            </p14:nvContentPartPr>
            <p14:xfrm>
              <a:off x="12756660" y="738820"/>
              <a:ext cx="360" cy="8280"/>
            </p14:xfrm>
          </p:contentPart>
        </mc:Choice>
        <mc:Fallback xmlns="">
          <p:pic>
            <p:nvPicPr>
              <p:cNvPr id="9" name="Entrée manuscrite 8">
                <a:extLst>
                  <a:ext uri="{FF2B5EF4-FFF2-40B4-BE49-F238E27FC236}">
                    <a16:creationId xmlns:a16="http://schemas.microsoft.com/office/drawing/2014/main" id="{C8E71AA3-9B82-E0CF-70DF-CE1F93972C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47660" y="729820"/>
                <a:ext cx="180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74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81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49351E-85E2-824D-8C1C-A18FBD2BF1C1}"/>
              </a:ext>
            </a:extLst>
          </p:cNvPr>
          <p:cNvSpPr/>
          <p:nvPr/>
        </p:nvSpPr>
        <p:spPr>
          <a:xfrm>
            <a:off x="0" y="6461661"/>
            <a:ext cx="12192000" cy="396339"/>
          </a:xfrm>
          <a:prstGeom prst="rect">
            <a:avLst/>
          </a:prstGeom>
          <a:solidFill>
            <a:srgbClr val="A5A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11C1EA-CEBC-F245-B4EC-BFD5F700811F}"/>
              </a:ext>
            </a:extLst>
          </p:cNvPr>
          <p:cNvSpPr txBox="1"/>
          <p:nvPr/>
        </p:nvSpPr>
        <p:spPr>
          <a:xfrm>
            <a:off x="3352151" y="1634864"/>
            <a:ext cx="857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Production d’une politique </a:t>
            </a:r>
            <a:b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CA" sz="3200" b="1" cap="all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 confidentialité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338DF94-CF7A-984A-9A46-9E9BD69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61" y="5593077"/>
            <a:ext cx="1194353" cy="11943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7E0CDED-800C-1EE4-B03D-9F123FE3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572" y="6537042"/>
            <a:ext cx="6128086" cy="224988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1100" b="1" dirty="0">
                <a:solidFill>
                  <a:srgbClr val="11286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AVOCAT D’ÉTAT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| CONGRÈS MI-ANNÉE </a:t>
            </a:r>
            <a:r>
              <a:rPr lang="fr-FR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NOVEMBRE </a:t>
            </a:r>
            <a:r>
              <a:rPr lang="fr-FR" sz="11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A6AEB0-3172-09B8-A0F0-28FD12F17C14}"/>
              </a:ext>
            </a:extLst>
          </p:cNvPr>
          <p:cNvSpPr txBox="1"/>
          <p:nvPr/>
        </p:nvSpPr>
        <p:spPr>
          <a:xfrm>
            <a:off x="3352151" y="2673786"/>
            <a:ext cx="8514122" cy="259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permet d’informer les personnes dont les renseignements personnels ont été recueillis.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informations sur la cueillette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Raison de la détention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Stokage</a:t>
            </a:r>
            <a:endParaRPr lang="fr-CA" sz="20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doit être publiée sur le site.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FC174-9393-F719-8AFA-4DC8BCC5A14C}"/>
              </a:ext>
            </a:extLst>
          </p:cNvPr>
          <p:cNvSpPr txBox="1"/>
          <p:nvPr/>
        </p:nvSpPr>
        <p:spPr>
          <a:xfrm>
            <a:off x="0" y="0"/>
            <a:ext cx="4281544" cy="1292662"/>
          </a:xfrm>
          <a:prstGeom prst="rect">
            <a:avLst/>
          </a:prstGeom>
          <a:solidFill>
            <a:srgbClr val="112866"/>
          </a:solidFill>
        </p:spPr>
        <p:txBody>
          <a:bodyPr wrap="square" rtlCol="0">
            <a:spAutoFit/>
          </a:bodyPr>
          <a:lstStyle/>
          <a:p>
            <a:pPr algn="r"/>
            <a:endParaRPr lang="fr-CA" b="1" cap="all" dirty="0">
              <a:solidFill>
                <a:srgbClr val="F7B71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CA" sz="6000" b="1" cap="all" dirty="0">
                <a:solidFill>
                  <a:srgbClr val="F7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E8A05-30AB-61C0-064C-2B405994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274" y="440560"/>
            <a:ext cx="3538964" cy="19906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7ADA2A-A6FB-5820-BCB4-BCEF4510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902" y="6524747"/>
            <a:ext cx="1947003" cy="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7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 de C">
      <a:dk1>
        <a:srgbClr val="112866"/>
      </a:dk1>
      <a:lt1>
        <a:srgbClr val="A4A49C"/>
      </a:lt1>
      <a:dk2>
        <a:srgbClr val="797973"/>
      </a:dk2>
      <a:lt2>
        <a:srgbClr val="FFFFFF"/>
      </a:lt2>
      <a:accent1>
        <a:srgbClr val="112866"/>
      </a:accent1>
      <a:accent2>
        <a:srgbClr val="EF3A39"/>
      </a:accent2>
      <a:accent3>
        <a:srgbClr val="A4A49C"/>
      </a:accent3>
      <a:accent4>
        <a:srgbClr val="F7B618"/>
      </a:accent4>
      <a:accent5>
        <a:srgbClr val="5B9BD5"/>
      </a:accent5>
      <a:accent6>
        <a:srgbClr val="439C46"/>
      </a:accent6>
      <a:hlink>
        <a:srgbClr val="4CB4FF"/>
      </a:hlink>
      <a:folHlink>
        <a:srgbClr val="FFFFFF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964</Words>
  <Application>Microsoft Macintosh PowerPoint</Application>
  <PresentationFormat>Grand écran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Adobe Garamond Pro</vt:lpstr>
      <vt:lpstr>Arial</vt:lpstr>
      <vt:lpstr>Arial Black</vt:lpstr>
      <vt:lpstr>Arial Narrow</vt:lpstr>
      <vt:lpstr>Calibri</vt:lpstr>
      <vt:lpstr>Fairwater Script</vt:lpstr>
      <vt:lpstr>Thème Office</vt:lpstr>
      <vt:lpstr>CONGRÈS MI-ANNÉE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  <vt:lpstr>AVOCAT D’ÉTAT | CONGRÈS MI-ANNÉE | NOVEMBRE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Infographie Chevaliers de Colomb</dc:creator>
  <cp:lastModifiedBy>Postmaster Chevaliers de Colomb</cp:lastModifiedBy>
  <cp:revision>298</cp:revision>
  <dcterms:created xsi:type="dcterms:W3CDTF">2021-06-28T18:03:47Z</dcterms:created>
  <dcterms:modified xsi:type="dcterms:W3CDTF">2024-11-13T20:22:53Z</dcterms:modified>
</cp:coreProperties>
</file>